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4"/>
  </p:sldMasterIdLst>
  <p:notesMasterIdLst>
    <p:notesMasterId r:id="rId33"/>
  </p:notesMasterIdLst>
  <p:sldIdLst>
    <p:sldId id="256" r:id="rId5"/>
    <p:sldId id="270" r:id="rId6"/>
    <p:sldId id="257" r:id="rId7"/>
    <p:sldId id="269" r:id="rId8"/>
    <p:sldId id="260" r:id="rId9"/>
    <p:sldId id="258" r:id="rId10"/>
    <p:sldId id="285" r:id="rId11"/>
    <p:sldId id="261" r:id="rId12"/>
    <p:sldId id="282" r:id="rId13"/>
    <p:sldId id="283" r:id="rId14"/>
    <p:sldId id="268" r:id="rId15"/>
    <p:sldId id="284" r:id="rId16"/>
    <p:sldId id="262" r:id="rId17"/>
    <p:sldId id="286" r:id="rId18"/>
    <p:sldId id="263" r:id="rId19"/>
    <p:sldId id="271" r:id="rId20"/>
    <p:sldId id="274" r:id="rId21"/>
    <p:sldId id="276" r:id="rId22"/>
    <p:sldId id="264" r:id="rId23"/>
    <p:sldId id="287" r:id="rId24"/>
    <p:sldId id="266" r:id="rId25"/>
    <p:sldId id="275" r:id="rId26"/>
    <p:sldId id="277" r:id="rId27"/>
    <p:sldId id="278" r:id="rId28"/>
    <p:sldId id="280" r:id="rId29"/>
    <p:sldId id="281" r:id="rId30"/>
    <p:sldId id="272" r:id="rId31"/>
    <p:sldId id="27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achit" id="{4E546AFE-436B-4975-B925-C0B6F9B6F9DE}">
          <p14:sldIdLst>
            <p14:sldId id="256"/>
            <p14:sldId id="270"/>
            <p14:sldId id="257"/>
            <p14:sldId id="269"/>
            <p14:sldId id="260"/>
          </p14:sldIdLst>
        </p14:section>
        <p14:section name="Divyam" id="{3CF38D53-3268-4975-B4B0-10897B22942D}">
          <p14:sldIdLst>
            <p14:sldId id="258"/>
            <p14:sldId id="285"/>
            <p14:sldId id="261"/>
            <p14:sldId id="282"/>
            <p14:sldId id="283"/>
            <p14:sldId id="268"/>
            <p14:sldId id="284"/>
          </p14:sldIdLst>
        </p14:section>
        <p14:section name="Saurabh" id="{4D30E2AE-3D77-4D55-A001-049734AE3B62}">
          <p14:sldIdLst>
            <p14:sldId id="262"/>
            <p14:sldId id="286"/>
            <p14:sldId id="263"/>
            <p14:sldId id="271"/>
            <p14:sldId id="274"/>
            <p14:sldId id="276"/>
          </p14:sldIdLst>
        </p14:section>
        <p14:section name="Aryan" id="{0E0B8B41-112F-4D3C-B5FA-4EB25A82798E}">
          <p14:sldIdLst>
            <p14:sldId id="264"/>
            <p14:sldId id="287"/>
            <p14:sldId id="266"/>
            <p14:sldId id="275"/>
            <p14:sldId id="277"/>
            <p14:sldId id="278"/>
            <p14:sldId id="280"/>
            <p14:sldId id="281"/>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BED051-BC77-8B72-E14B-330C4E26153E}" v="119" dt="2023-04-11T20:13:52.379"/>
    <p1510:client id="{244F1133-AC42-E1AC-37E9-E01271C89E45}" v="58" dt="2023-04-15T12:54:58.816"/>
    <p1510:client id="{2D6FB4BC-EFAC-F907-31F6-B45383E8430F}" v="37" dt="2023-04-27T18:40:45.557"/>
    <p1510:client id="{357F3CE0-EA11-3341-88A7-BFA7C029B050}" v="154" dt="2023-04-11T19:33:52.206"/>
    <p1510:client id="{7C4890D6-1B0E-4816-96AA-13CC7DA6CEC0}" v="398" dt="2023-04-11T23:40:47.093"/>
    <p1510:client id="{BCDA4717-0164-6C25-E066-851813111419}" v="78" dt="2023-04-11T20:35:33.744"/>
    <p1510:client id="{CA173BA2-9E15-452E-99D0-1A95C90A3A9A}" v="144" dt="2023-04-11T19:46:22.4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826"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1T20:15:47.174"/>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995869-2BD9-46AD-B4D2-F6A219F4323F}" type="datetimeFigureOut">
              <a:rPr lang="en-US" smtClean="0"/>
              <a:t>4/27/2023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9109A1-D8A2-4963-AE52-D4BA292AA5B2}" type="slidenum">
              <a:rPr lang="en-US" smtClean="0"/>
              <a:t>‹#›</a:t>
            </a:fld>
            <a:endParaRPr lang="en-US"/>
          </a:p>
        </p:txBody>
      </p:sp>
    </p:spTree>
    <p:extLst>
      <p:ext uri="{BB962C8B-B14F-4D97-AF65-F5344CB8AC3E}">
        <p14:creationId xmlns:p14="http://schemas.microsoft.com/office/powerpoint/2010/main" val="306649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lstStyle>
            <a:lvl1pPr algn="l">
              <a:defRPr sz="88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4/27/2023</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607388771"/>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4/27/2023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24746315"/>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4/27/2023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378618470"/>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4/27/2023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Tree>
    <p:extLst>
      <p:ext uri="{BB962C8B-B14F-4D97-AF65-F5344CB8AC3E}">
        <p14:creationId xmlns:p14="http://schemas.microsoft.com/office/powerpoint/2010/main" val="4107718975"/>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4/27/2023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Tree>
    <p:extLst>
      <p:ext uri="{BB962C8B-B14F-4D97-AF65-F5344CB8AC3E}">
        <p14:creationId xmlns:p14="http://schemas.microsoft.com/office/powerpoint/2010/main" val="2834506432"/>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4/27/2023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Tree>
    <p:extLst>
      <p:ext uri="{BB962C8B-B14F-4D97-AF65-F5344CB8AC3E}">
        <p14:creationId xmlns:p14="http://schemas.microsoft.com/office/powerpoint/2010/main" val="274126211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9" y="1938528"/>
            <a:ext cx="5157787" cy="823912"/>
          </a:xfrm>
        </p:spPr>
        <p:txBody>
          <a:bodyPr anchor="b">
            <a:normAutofit/>
          </a:bodyPr>
          <a:lstStyle>
            <a:lvl1pPr marL="0" indent="0">
              <a:buNone/>
              <a:defRPr sz="36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9"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1" y="1938528"/>
            <a:ext cx="5183188" cy="823912"/>
          </a:xfrm>
        </p:spPr>
        <p:txBody>
          <a:bodyPr anchor="b">
            <a:normAutofit/>
          </a:bodyPr>
          <a:lstStyle>
            <a:lvl1pPr marL="0" indent="0">
              <a:buNone/>
              <a:defRPr sz="36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1"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4/27/2023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Tree>
    <p:extLst>
      <p:ext uri="{BB962C8B-B14F-4D97-AF65-F5344CB8AC3E}">
        <p14:creationId xmlns:p14="http://schemas.microsoft.com/office/powerpoint/2010/main" val="3983776443"/>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4/27/2023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7"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Tree>
    <p:extLst>
      <p:ext uri="{BB962C8B-B14F-4D97-AF65-F5344CB8AC3E}">
        <p14:creationId xmlns:p14="http://schemas.microsoft.com/office/powerpoint/2010/main" val="1314331112"/>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4/27/2023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706490553"/>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4/27/2023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36314135"/>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4/27/2023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22161070"/>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7"/>
            <a:ext cx="10515600" cy="1325563"/>
          </a:xfrm>
          <a:prstGeom prst="rect">
            <a:avLst/>
          </a:prstGeom>
        </p:spPr>
        <p:txBody>
          <a:bodyPr lIns="109728" tIns="109728" rIns="109728" bIns="91440" anchor="ct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2"/>
            <a:ext cx="2743200" cy="365125"/>
          </a:xfrm>
          <a:prstGeom prst="rect">
            <a:avLst/>
          </a:prstGeom>
        </p:spPr>
        <p:txBody>
          <a:bodyPr lIns="109728" tIns="109728" rIns="109728" bIns="91440" anchor="ctr"/>
          <a:lstStyle>
            <a:lvl1pPr algn="l">
              <a:defRPr sz="1600" spc="40">
                <a:solidFill>
                  <a:schemeClr val="tx1">
                    <a:tint val="75000"/>
                  </a:schemeClr>
                </a:solidFill>
              </a:defRPr>
            </a:lvl1pPr>
          </a:lstStyle>
          <a:p>
            <a:fld id="{72345051-2045-45DA-935E-2E3CA1A69ADC}" type="datetimeFigureOut">
              <a:rPr lang="en-US" smtClean="0"/>
              <a:t>4/27/2023</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2"/>
            <a:ext cx="4114800" cy="365125"/>
          </a:xfrm>
          <a:prstGeom prst="rect">
            <a:avLst/>
          </a:prstGeom>
        </p:spPr>
        <p:txBody>
          <a:bodyPr lIns="109728" tIns="109728" rIns="109728" bIns="91440" anchor="ctr"/>
          <a:lstStyle>
            <a:lvl1pPr algn="ctr">
              <a:defRPr sz="1600" spc="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2"/>
            <a:ext cx="2743200" cy="365125"/>
          </a:xfrm>
          <a:prstGeom prst="rect">
            <a:avLst/>
          </a:prstGeom>
        </p:spPr>
        <p:txBody>
          <a:bodyPr lIns="109728" tIns="109728" rIns="109728" bIns="91440" anchor="ctr"/>
          <a:lstStyle>
            <a:lvl1pPr algn="r">
              <a:defRPr sz="1600" spc="4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190437740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ransition spd="slow">
    <p:wipe/>
  </p:transition>
  <p:txStyles>
    <p:titleStyle>
      <a:lvl1pPr algn="l" defTabSz="914377" rtl="0" eaLnBrk="1" latinLnBrk="0" hangingPunct="1">
        <a:lnSpc>
          <a:spcPct val="100000"/>
        </a:lnSpc>
        <a:spcBef>
          <a:spcPct val="0"/>
        </a:spcBef>
        <a:buNone/>
        <a:defRPr sz="4800" kern="1200" spc="51">
          <a:solidFill>
            <a:schemeClr val="tx1"/>
          </a:solidFill>
          <a:latin typeface="+mj-lt"/>
          <a:ea typeface="+mj-ea"/>
          <a:cs typeface="+mj-cs"/>
        </a:defRPr>
      </a:lvl1pPr>
    </p:titleStyle>
    <p:bodyStyle>
      <a:lvl1pPr marL="228594" indent="-228594" algn="l" defTabSz="914377" rtl="0" eaLnBrk="1" latinLnBrk="0" hangingPunct="1">
        <a:lnSpc>
          <a:spcPct val="110000"/>
        </a:lnSpc>
        <a:spcBef>
          <a:spcPts val="1000"/>
        </a:spcBef>
        <a:buFont typeface="Arial" panose="020B0604020202020204" pitchFamily="34" charset="0"/>
        <a:buChar char="•"/>
        <a:defRPr sz="3200" kern="1200" spc="51">
          <a:solidFill>
            <a:schemeClr val="tx1"/>
          </a:solidFill>
          <a:latin typeface="+mn-lt"/>
          <a:ea typeface="+mn-ea"/>
          <a:cs typeface="+mn-cs"/>
        </a:defRPr>
      </a:lvl1pPr>
      <a:lvl2pPr marL="685783" indent="-228594" algn="l" defTabSz="914377" rtl="0" eaLnBrk="1" latinLnBrk="0" hangingPunct="1">
        <a:lnSpc>
          <a:spcPct val="110000"/>
        </a:lnSpc>
        <a:spcBef>
          <a:spcPts val="500"/>
        </a:spcBef>
        <a:buFont typeface="Arial" panose="020B0604020202020204" pitchFamily="34" charset="0"/>
        <a:buChar char="•"/>
        <a:defRPr sz="2800" kern="1200" spc="51">
          <a:solidFill>
            <a:schemeClr val="tx1"/>
          </a:solidFill>
          <a:latin typeface="+mn-lt"/>
          <a:ea typeface="+mn-ea"/>
          <a:cs typeface="+mn-cs"/>
        </a:defRPr>
      </a:lvl2pPr>
      <a:lvl3pPr marL="1142971" indent="-228594" algn="l" defTabSz="914377" rtl="0" eaLnBrk="1" latinLnBrk="0" hangingPunct="1">
        <a:lnSpc>
          <a:spcPct val="110000"/>
        </a:lnSpc>
        <a:spcBef>
          <a:spcPts val="500"/>
        </a:spcBef>
        <a:buFont typeface="Arial" panose="020B0604020202020204" pitchFamily="34" charset="0"/>
        <a:buChar char="•"/>
        <a:defRPr sz="2400" kern="1200" spc="51">
          <a:solidFill>
            <a:schemeClr val="tx1"/>
          </a:solidFill>
          <a:latin typeface="+mn-lt"/>
          <a:ea typeface="+mn-ea"/>
          <a:cs typeface="+mn-cs"/>
        </a:defRPr>
      </a:lvl3pPr>
      <a:lvl4pPr marL="1600160" indent="-228594" algn="l" defTabSz="914377" rtl="0" eaLnBrk="1" latinLnBrk="0" hangingPunct="1">
        <a:lnSpc>
          <a:spcPct val="110000"/>
        </a:lnSpc>
        <a:spcBef>
          <a:spcPts val="500"/>
        </a:spcBef>
        <a:buFont typeface="Arial" panose="020B0604020202020204" pitchFamily="34" charset="0"/>
        <a:buChar char="•"/>
        <a:defRPr sz="2000" kern="1200" spc="51">
          <a:solidFill>
            <a:schemeClr val="tx1"/>
          </a:solidFill>
          <a:latin typeface="+mn-lt"/>
          <a:ea typeface="+mn-ea"/>
          <a:cs typeface="+mn-cs"/>
        </a:defRPr>
      </a:lvl4pPr>
      <a:lvl5pPr marL="2057349" indent="-228594" algn="l" defTabSz="914377" rtl="0" eaLnBrk="1" latinLnBrk="0" hangingPunct="1">
        <a:lnSpc>
          <a:spcPct val="110000"/>
        </a:lnSpc>
        <a:spcBef>
          <a:spcPts val="500"/>
        </a:spcBef>
        <a:buFont typeface="Arial" panose="020B0604020202020204" pitchFamily="34" charset="0"/>
        <a:buChar char="•"/>
        <a:defRPr sz="2000" kern="1200" spc="51">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File:Farmer_suicide.png"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indiatimes.com/news/india/in-india-one-student-commits-suicide-every-55-minutes-yet-depression-is-conveniently-ignored-337345.html" TargetMode="External"/><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ncrb.gov.in/sites/default/files/chapter-2-suicides-2018.pd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cdc.gov/lgbthealth/youth.htm" TargetMode="External"/><Relationship Id="rId2" Type="http://schemas.openxmlformats.org/officeDocument/2006/relationships/hyperlink" Target="https://www.who.int/news-room/fact-sheets/detail/suicid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ncrb.gov.in/en/ADSI-2021"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791722-588C-15F7-7403-0CA0A1BE03CB}"/>
              </a:ext>
            </a:extLst>
          </p:cNvPr>
          <p:cNvSpPr>
            <a:spLocks noGrp="1"/>
          </p:cNvSpPr>
          <p:nvPr>
            <p:ph type="ctrTitle"/>
          </p:nvPr>
        </p:nvSpPr>
        <p:spPr>
          <a:xfrm>
            <a:off x="890338" y="2689934"/>
            <a:ext cx="3734015" cy="1516306"/>
          </a:xfrm>
        </p:spPr>
        <p:txBody>
          <a:bodyPr vert="horz" lIns="91440" tIns="45720" rIns="91440" bIns="45720" rtlCol="0" anchor="b">
            <a:normAutofit/>
          </a:bodyPr>
          <a:lstStyle/>
          <a:p>
            <a:r>
              <a:rPr lang="en-US" sz="8000" dirty="0"/>
              <a:t>Suicide</a:t>
            </a:r>
          </a:p>
        </p:txBody>
      </p:sp>
      <p:sp>
        <p:nvSpPr>
          <p:cNvPr id="36"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9"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D429E7"/>
          </a:solidFill>
          <a:ln w="38100" cap="rnd">
            <a:solidFill>
              <a:srgbClr val="D429E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scatter chart&#10;&#10;Description automatically generated">
            <a:extLst>
              <a:ext uri="{FF2B5EF4-FFF2-40B4-BE49-F238E27FC236}">
                <a16:creationId xmlns:a16="http://schemas.microsoft.com/office/drawing/2014/main" id="{44C3C74C-316C-C452-091F-AA577D505898}"/>
              </a:ext>
            </a:extLst>
          </p:cNvPr>
          <p:cNvPicPr>
            <a:picLocks noChangeAspect="1"/>
          </p:cNvPicPr>
          <p:nvPr/>
        </p:nvPicPr>
        <p:blipFill rotWithShape="1">
          <a:blip r:embed="rId2"/>
          <a:srcRect l="12386" r="12386"/>
          <a:stretch/>
        </p:blipFill>
        <p:spPr>
          <a:xfrm>
            <a:off x="5311703" y="10"/>
            <a:ext cx="6878775" cy="6857991"/>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D789D08C-1BCF-61B2-B496-69507438C9B3}"/>
              </a:ext>
            </a:extLst>
          </p:cNvPr>
          <p:cNvSpPr txBox="1"/>
          <p:nvPr/>
        </p:nvSpPr>
        <p:spPr>
          <a:xfrm>
            <a:off x="890339" y="4639569"/>
            <a:ext cx="4344171" cy="1785104"/>
          </a:xfrm>
          <a:prstGeom prst="rect">
            <a:avLst/>
          </a:prstGeom>
          <a:noFill/>
        </p:spPr>
        <p:txBody>
          <a:bodyPr wrap="square" rtlCol="0">
            <a:spAutoFit/>
          </a:bodyPr>
          <a:lstStyle/>
          <a:p>
            <a:pPr>
              <a:spcAft>
                <a:spcPts val="600"/>
              </a:spcAft>
            </a:pPr>
            <a:r>
              <a:rPr lang="en-US">
                <a:latin typeface="Adobe Fan Heiti Std B" panose="020B0700000000000000" pitchFamily="34" charset="-128"/>
                <a:ea typeface="Adobe Fan Heiti Std B" panose="020B0700000000000000" pitchFamily="34" charset="-128"/>
              </a:rPr>
              <a:t>Presented by -</a:t>
            </a:r>
          </a:p>
          <a:p>
            <a:pPr marL="285744" indent="-285744">
              <a:spcAft>
                <a:spcPts val="600"/>
              </a:spcAft>
              <a:buFont typeface="Wingdings" panose="05000000000000000000" pitchFamily="2" charset="2"/>
              <a:buChar char="§"/>
            </a:pPr>
            <a:r>
              <a:rPr lang="en-US">
                <a:latin typeface="Adobe Fan Heiti Std B" panose="020B0700000000000000" pitchFamily="34" charset="-128"/>
                <a:ea typeface="Adobe Fan Heiti Std B" panose="020B0700000000000000" pitchFamily="34" charset="-128"/>
              </a:rPr>
              <a:t>Divyam(2021ME21076)</a:t>
            </a:r>
          </a:p>
          <a:p>
            <a:pPr marL="285744" indent="-285744">
              <a:spcAft>
                <a:spcPts val="600"/>
              </a:spcAft>
              <a:buFont typeface="Wingdings" panose="05000000000000000000" pitchFamily="2" charset="2"/>
              <a:buChar char="§"/>
            </a:pPr>
            <a:r>
              <a:rPr lang="en-US">
                <a:latin typeface="Adobe Fan Heiti Std B" panose="020B0700000000000000" pitchFamily="34" charset="-128"/>
                <a:ea typeface="Adobe Fan Heiti Std B" panose="020B0700000000000000" pitchFamily="34" charset="-128"/>
              </a:rPr>
              <a:t>Saurabh (2021ME21099)</a:t>
            </a:r>
          </a:p>
          <a:p>
            <a:pPr marL="285744" indent="-285744">
              <a:spcAft>
                <a:spcPts val="600"/>
              </a:spcAft>
              <a:buFont typeface="Wingdings" panose="05000000000000000000" pitchFamily="2" charset="2"/>
              <a:buChar char="§"/>
            </a:pPr>
            <a:r>
              <a:rPr lang="en-US">
                <a:latin typeface="Adobe Fan Heiti Std B" panose="020B0700000000000000" pitchFamily="34" charset="-128"/>
                <a:ea typeface="Adobe Fan Heiti Std B" panose="020B0700000000000000" pitchFamily="34" charset="-128"/>
              </a:rPr>
              <a:t>Rachit (2021ME10979)	</a:t>
            </a:r>
          </a:p>
          <a:p>
            <a:pPr marL="285744" indent="-285744">
              <a:spcAft>
                <a:spcPts val="600"/>
              </a:spcAft>
              <a:buFont typeface="Wingdings" panose="05000000000000000000" pitchFamily="2" charset="2"/>
              <a:buChar char="§"/>
            </a:pPr>
            <a:r>
              <a:rPr lang="en-US">
                <a:latin typeface="Adobe Fan Heiti Std B" panose="020B0700000000000000" pitchFamily="34" charset="-128"/>
                <a:ea typeface="Adobe Fan Heiti Std B" panose="020B0700000000000000" pitchFamily="34" charset="-128"/>
              </a:rPr>
              <a:t>Aryan (2021ME11000)</a:t>
            </a:r>
          </a:p>
        </p:txBody>
      </p:sp>
    </p:spTree>
    <p:extLst>
      <p:ext uri="{BB962C8B-B14F-4D97-AF65-F5344CB8AC3E}">
        <p14:creationId xmlns:p14="http://schemas.microsoft.com/office/powerpoint/2010/main" val="7076250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4C9BF-C01D-EB51-B815-96E11D3BCFFD}"/>
              </a:ext>
            </a:extLst>
          </p:cNvPr>
          <p:cNvSpPr>
            <a:spLocks noGrp="1"/>
          </p:cNvSpPr>
          <p:nvPr>
            <p:ph type="title"/>
          </p:nvPr>
        </p:nvSpPr>
        <p:spPr/>
        <p:txBody>
          <a:bodyPr/>
          <a:lstStyle/>
          <a:p>
            <a:r>
              <a:rPr lang="en-US" dirty="0"/>
              <a:t>Impact of Farmer suicide</a:t>
            </a:r>
          </a:p>
        </p:txBody>
      </p:sp>
      <p:sp>
        <p:nvSpPr>
          <p:cNvPr id="3" name="Content Placeholder 2">
            <a:extLst>
              <a:ext uri="{FF2B5EF4-FFF2-40B4-BE49-F238E27FC236}">
                <a16:creationId xmlns:a16="http://schemas.microsoft.com/office/drawing/2014/main" id="{C08FC299-0143-BC40-8BA0-B0E61EB7855A}"/>
              </a:ext>
            </a:extLst>
          </p:cNvPr>
          <p:cNvSpPr>
            <a:spLocks noGrp="1"/>
          </p:cNvSpPr>
          <p:nvPr>
            <p:ph idx="1"/>
          </p:nvPr>
        </p:nvSpPr>
        <p:spPr/>
        <p:txBody>
          <a:bodyPr>
            <a:normAutofit lnSpcReduction="10000"/>
          </a:bodyPr>
          <a:lstStyle/>
          <a:p>
            <a:r>
              <a:rPr lang="en-US" sz="2400" b="1" dirty="0"/>
              <a:t>Loss of sole breadwinner in the family</a:t>
            </a:r>
          </a:p>
          <a:p>
            <a:r>
              <a:rPr lang="en-US" sz="2400" b="1" dirty="0"/>
              <a:t>Another family member gets loaded with the burden of break earning</a:t>
            </a:r>
          </a:p>
          <a:p>
            <a:r>
              <a:rPr lang="en-US" sz="2400" b="1" dirty="0"/>
              <a:t>Impact on the children’s education</a:t>
            </a:r>
          </a:p>
          <a:p>
            <a:r>
              <a:rPr lang="en-US" sz="2400" b="1" dirty="0"/>
              <a:t>Other family members attempting suicide</a:t>
            </a:r>
          </a:p>
          <a:p>
            <a:r>
              <a:rPr lang="en-US" sz="2400" b="1" dirty="0"/>
              <a:t>Death of other family members  </a:t>
            </a:r>
          </a:p>
          <a:p>
            <a:r>
              <a:rPr lang="en-US" sz="2400" b="1" dirty="0"/>
              <a:t>Fields, farms, and houses are confiscated</a:t>
            </a:r>
          </a:p>
          <a:p>
            <a:r>
              <a:rPr lang="en-US" sz="2400" b="1" dirty="0"/>
              <a:t>Family may become </a:t>
            </a:r>
            <a:r>
              <a:rPr lang="en-US" sz="2400" b="1" dirty="0" err="1"/>
              <a:t>labourers</a:t>
            </a:r>
            <a:r>
              <a:rPr lang="en-US" sz="2400" b="1" dirty="0"/>
              <a:t> or even beggars, etc.</a:t>
            </a:r>
          </a:p>
          <a:p>
            <a:r>
              <a:rPr lang="en-US" sz="2400" b="1" dirty="0"/>
              <a:t>Increase in child </a:t>
            </a:r>
            <a:r>
              <a:rPr lang="en-US" sz="2400" b="1" dirty="0" err="1"/>
              <a:t>labour</a:t>
            </a:r>
            <a:endParaRPr lang="en-US" sz="2400" b="1" dirty="0"/>
          </a:p>
        </p:txBody>
      </p:sp>
    </p:spTree>
    <p:extLst>
      <p:ext uri="{BB962C8B-B14F-4D97-AF65-F5344CB8AC3E}">
        <p14:creationId xmlns:p14="http://schemas.microsoft.com/office/powerpoint/2010/main" val="31588865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6" name="Rectangle 2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7BAC12-287A-42AC-F7D6-FD5CE6C85841}"/>
              </a:ext>
            </a:extLst>
          </p:cNvPr>
          <p:cNvSpPr>
            <a:spLocks noGrp="1"/>
          </p:cNvSpPr>
          <p:nvPr>
            <p:ph type="title"/>
          </p:nvPr>
        </p:nvSpPr>
        <p:spPr>
          <a:xfrm>
            <a:off x="576072" y="238539"/>
            <a:ext cx="11018520" cy="1434415"/>
          </a:xfrm>
        </p:spPr>
        <p:txBody>
          <a:bodyPr anchor="b">
            <a:normAutofit/>
          </a:bodyPr>
          <a:lstStyle/>
          <a:p>
            <a:pPr>
              <a:lnSpc>
                <a:spcPct val="90000"/>
              </a:lnSpc>
            </a:pPr>
            <a:r>
              <a:rPr lang="en-US" sz="6100"/>
              <a:t>Stats about farmer Suicides</a:t>
            </a:r>
          </a:p>
        </p:txBody>
      </p:sp>
      <p:sp>
        <p:nvSpPr>
          <p:cNvPr id="37"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D429E7"/>
          </a:solidFill>
          <a:ln w="38100" cap="rnd">
            <a:solidFill>
              <a:srgbClr val="D429E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2">
            <a:extLst>
              <a:ext uri="{FF2B5EF4-FFF2-40B4-BE49-F238E27FC236}">
                <a16:creationId xmlns:a16="http://schemas.microsoft.com/office/drawing/2014/main" id="{BD9FC7DC-4C35-952B-D2B6-3E972E941690}"/>
              </a:ext>
            </a:extLst>
          </p:cNvPr>
          <p:cNvSpPr>
            <a:spLocks noGrp="1"/>
          </p:cNvSpPr>
          <p:nvPr>
            <p:ph idx="1"/>
          </p:nvPr>
        </p:nvSpPr>
        <p:spPr>
          <a:xfrm>
            <a:off x="572493" y="2071316"/>
            <a:ext cx="6713552" cy="4387262"/>
          </a:xfrm>
        </p:spPr>
        <p:txBody>
          <a:bodyPr anchor="t">
            <a:normAutofit lnSpcReduction="10000"/>
          </a:bodyPr>
          <a:lstStyle/>
          <a:p>
            <a:pPr>
              <a:lnSpc>
                <a:spcPct val="100000"/>
              </a:lnSpc>
              <a:buFont typeface="Arial" panose="020B0604020202020204" pitchFamily="34" charset="0"/>
              <a:buChar char="•"/>
            </a:pPr>
            <a:r>
              <a:rPr lang="en-US" sz="1500" b="1" dirty="0">
                <a:latin typeface="Bierstadt" panose="020B0004020202020204" pitchFamily="34" charset="0"/>
              </a:rPr>
              <a:t>According to the National Crime Records Bureau (NCRB) data, 10,281 farmers died by suicide in India in 2019, accounting for 7.4% of all suicides in the country that year.</a:t>
            </a:r>
          </a:p>
          <a:p>
            <a:pPr>
              <a:lnSpc>
                <a:spcPct val="100000"/>
              </a:lnSpc>
              <a:buFont typeface="Arial" panose="020B0604020202020204" pitchFamily="34" charset="0"/>
              <a:buChar char="•"/>
            </a:pPr>
            <a:r>
              <a:rPr lang="en-US" sz="1500" b="1" dirty="0">
                <a:latin typeface="Bierstadt" panose="020B0004020202020204" pitchFamily="34" charset="0"/>
              </a:rPr>
              <a:t>Maharashtra, Karnataka, and Andhra Pradesh reported the highest number of farmer suicides in 2019.</a:t>
            </a:r>
          </a:p>
          <a:p>
            <a:pPr>
              <a:lnSpc>
                <a:spcPct val="100000"/>
              </a:lnSpc>
              <a:buFont typeface="Arial" panose="020B0604020202020204" pitchFamily="34" charset="0"/>
              <a:buChar char="•"/>
            </a:pPr>
            <a:r>
              <a:rPr lang="en-US" sz="1500" b="1" dirty="0">
                <a:latin typeface="Bierstadt" panose="020B0004020202020204" pitchFamily="34" charset="0"/>
              </a:rPr>
              <a:t>In addition to these economic factors, social and psychological factors such as social isolation, alcoholism, and mental health issues can also contribute to farmer suicides.</a:t>
            </a:r>
          </a:p>
          <a:p>
            <a:pPr algn="l"/>
            <a:r>
              <a:rPr lang="en-US" sz="1400" b="1" dirty="0">
                <a:latin typeface="Bierstadt" panose="020B0004020202020204" pitchFamily="34" charset="0"/>
              </a:rPr>
              <a:t>Latest reports of NCRB shows that farmer suicide increased from 10,677 in 2020 to 10,881 in 2021, accounting for 6.6% of the total of 1,64,033 suicides in the country.</a:t>
            </a:r>
          </a:p>
          <a:p>
            <a:pPr algn="l"/>
            <a:r>
              <a:rPr lang="en-US" sz="1400" b="1" dirty="0">
                <a:latin typeface="Bierstadt" panose="020B0004020202020204" pitchFamily="34" charset="0"/>
              </a:rPr>
              <a:t>Nearly 30 people in the farming sector die by suicide daily, typically due to overwhelming debt.</a:t>
            </a:r>
          </a:p>
          <a:p>
            <a:pPr algn="l"/>
            <a:r>
              <a:rPr lang="en-US" sz="1500" b="1" dirty="0">
                <a:latin typeface="Bierstadt" panose="020B0004020202020204" pitchFamily="34" charset="0"/>
              </a:rPr>
              <a:t>The problem of farmer suicide is not unique to India; other countries such as the United States and Australia, have also reported high rates of suicide among farmers in recent years.</a:t>
            </a:r>
          </a:p>
          <a:p>
            <a:pPr algn="l"/>
            <a:endParaRPr lang="en-US" sz="1500" b="1" dirty="0">
              <a:latin typeface="Bierstadt" panose="020B0004020202020204" pitchFamily="34" charset="0"/>
            </a:endParaRPr>
          </a:p>
          <a:p>
            <a:pPr>
              <a:lnSpc>
                <a:spcPct val="100000"/>
              </a:lnSpc>
            </a:pPr>
            <a:endParaRPr lang="en-US" sz="1500" b="1" dirty="0">
              <a:latin typeface="Bierstadt" panose="020B0004020202020204" pitchFamily="34" charset="0"/>
            </a:endParaRPr>
          </a:p>
        </p:txBody>
      </p:sp>
      <p:pic>
        <p:nvPicPr>
          <p:cNvPr id="2050" name="Picture 2" descr="undefined">
            <a:extLst>
              <a:ext uri="{FF2B5EF4-FFF2-40B4-BE49-F238E27FC236}">
                <a16:creationId xmlns:a16="http://schemas.microsoft.com/office/drawing/2014/main" id="{700B5E7F-6B7E-DCD0-5CDF-32B27DA95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045" y="2233724"/>
            <a:ext cx="4667705" cy="37899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3500A6B-CE05-2D5D-35D3-0A4ECD895B60}"/>
              </a:ext>
            </a:extLst>
          </p:cNvPr>
          <p:cNvSpPr txBox="1"/>
          <p:nvPr/>
        </p:nvSpPr>
        <p:spPr>
          <a:xfrm>
            <a:off x="9403883" y="6089246"/>
            <a:ext cx="1102931" cy="369332"/>
          </a:xfrm>
          <a:prstGeom prst="rect">
            <a:avLst/>
          </a:prstGeom>
          <a:noFill/>
        </p:spPr>
        <p:txBody>
          <a:bodyPr wrap="none" rtlCol="0">
            <a:spAutoFit/>
          </a:bodyPr>
          <a:lstStyle/>
          <a:p>
            <a:r>
              <a:rPr lang="en-US" b="1" dirty="0"/>
              <a:t>Source: </a:t>
            </a:r>
            <a:r>
              <a:rPr lang="en-US" b="1" dirty="0">
                <a:hlinkClick r:id="rId3"/>
              </a:rPr>
              <a:t>Wikipedia</a:t>
            </a:r>
            <a:endParaRPr lang="en-US" b="1" dirty="0"/>
          </a:p>
        </p:txBody>
      </p:sp>
    </p:spTree>
    <p:extLst>
      <p:ext uri="{BB962C8B-B14F-4D97-AF65-F5344CB8AC3E}">
        <p14:creationId xmlns:p14="http://schemas.microsoft.com/office/powerpoint/2010/main" val="29976122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B8C0B-0FD5-549A-9A85-695D9B1C66DC}"/>
              </a:ext>
            </a:extLst>
          </p:cNvPr>
          <p:cNvSpPr>
            <a:spLocks noGrp="1"/>
          </p:cNvSpPr>
          <p:nvPr>
            <p:ph type="title"/>
          </p:nvPr>
        </p:nvSpPr>
        <p:spPr/>
        <p:txBody>
          <a:bodyPr/>
          <a:lstStyle/>
          <a:p>
            <a:r>
              <a:rPr lang="en-US" dirty="0"/>
              <a:t>Solutions</a:t>
            </a:r>
          </a:p>
        </p:txBody>
      </p:sp>
      <p:sp>
        <p:nvSpPr>
          <p:cNvPr id="3" name="Content Placeholder 2">
            <a:extLst>
              <a:ext uri="{FF2B5EF4-FFF2-40B4-BE49-F238E27FC236}">
                <a16:creationId xmlns:a16="http://schemas.microsoft.com/office/drawing/2014/main" id="{3BB43CBC-ED14-7226-BFF7-FE7F9E2DB34D}"/>
              </a:ext>
            </a:extLst>
          </p:cNvPr>
          <p:cNvSpPr>
            <a:spLocks noGrp="1"/>
          </p:cNvSpPr>
          <p:nvPr>
            <p:ph idx="1"/>
          </p:nvPr>
        </p:nvSpPr>
        <p:spPr/>
        <p:txBody>
          <a:bodyPr>
            <a:normAutofit fontScale="92500" lnSpcReduction="20000"/>
          </a:bodyPr>
          <a:lstStyle/>
          <a:p>
            <a:r>
              <a:rPr lang="en-US" dirty="0"/>
              <a:t>Education about farming techniques</a:t>
            </a:r>
          </a:p>
          <a:p>
            <a:r>
              <a:rPr lang="en-US" dirty="0"/>
              <a:t>Better access to loans and easy T&amp;C</a:t>
            </a:r>
          </a:p>
          <a:p>
            <a:r>
              <a:rPr lang="en-US" dirty="0"/>
              <a:t>Pesticides, </a:t>
            </a:r>
            <a:r>
              <a:rPr lang="en-US" dirty="0" err="1"/>
              <a:t>fertilisers</a:t>
            </a:r>
            <a:r>
              <a:rPr lang="en-US" dirty="0"/>
              <a:t> at lower cost</a:t>
            </a:r>
          </a:p>
          <a:p>
            <a:r>
              <a:rPr lang="en-US" dirty="0"/>
              <a:t>Direct Subsidies</a:t>
            </a:r>
          </a:p>
          <a:p>
            <a:r>
              <a:rPr lang="en-US" dirty="0"/>
              <a:t>Revised Govt. Schemes</a:t>
            </a:r>
          </a:p>
          <a:p>
            <a:r>
              <a:rPr lang="en-US" dirty="0"/>
              <a:t>Insurance</a:t>
            </a:r>
          </a:p>
          <a:p>
            <a:r>
              <a:rPr lang="en-US" dirty="0"/>
              <a:t>Regulation of market</a:t>
            </a:r>
          </a:p>
          <a:p>
            <a:r>
              <a:rPr lang="en-US" dirty="0"/>
              <a:t>Watershed management</a:t>
            </a:r>
          </a:p>
          <a:p>
            <a:endParaRPr lang="en-US" dirty="0"/>
          </a:p>
        </p:txBody>
      </p:sp>
    </p:spTree>
    <p:extLst>
      <p:ext uri="{BB962C8B-B14F-4D97-AF65-F5344CB8AC3E}">
        <p14:creationId xmlns:p14="http://schemas.microsoft.com/office/powerpoint/2010/main" val="13478344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2DF83B6-AEA7-8362-BF00-7484C2463830}"/>
              </a:ext>
            </a:extLst>
          </p:cNvPr>
          <p:cNvPicPr>
            <a:picLocks noChangeAspect="1"/>
          </p:cNvPicPr>
          <p:nvPr/>
        </p:nvPicPr>
        <p:blipFill rotWithShape="1">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910" r="1" b="1"/>
          <a:stretch/>
        </p:blipFill>
        <p:spPr>
          <a:xfrm>
            <a:off x="20" y="10"/>
            <a:ext cx="12188930" cy="685799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 name="Title 3">
            <a:extLst>
              <a:ext uri="{FF2B5EF4-FFF2-40B4-BE49-F238E27FC236}">
                <a16:creationId xmlns:a16="http://schemas.microsoft.com/office/drawing/2014/main" id="{DE765813-5F36-F688-28B2-A50A3796938E}"/>
              </a:ext>
            </a:extLst>
          </p:cNvPr>
          <p:cNvSpPr>
            <a:spLocks noGrp="1"/>
          </p:cNvSpPr>
          <p:nvPr>
            <p:ph type="title" idx="4294967295"/>
          </p:nvPr>
        </p:nvSpPr>
        <p:spPr>
          <a:xfrm>
            <a:off x="1524000" y="1122363"/>
            <a:ext cx="9144000" cy="3063240"/>
          </a:xfrm>
        </p:spPr>
        <p:txBody>
          <a:bodyPr vert="horz" lIns="91440" tIns="45720" rIns="91440" bIns="45720" rtlCol="0" anchor="b">
            <a:normAutofit/>
          </a:bodyPr>
          <a:lstStyle/>
          <a:p>
            <a:pPr algn="ctr" defTabSz="914400">
              <a:lnSpc>
                <a:spcPct val="90000"/>
              </a:lnSpc>
            </a:pPr>
            <a:r>
              <a:rPr lang="en-US" sz="10000"/>
              <a:t>Student and Youth Suicides</a:t>
            </a:r>
          </a:p>
        </p:txBody>
      </p:sp>
      <p:sp>
        <p:nvSpPr>
          <p:cNvPr id="23"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4095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33054E-ED00-4A8C-3232-53B056B9BDEB}"/>
              </a:ext>
            </a:extLst>
          </p:cNvPr>
          <p:cNvSpPr txBox="1"/>
          <p:nvPr/>
        </p:nvSpPr>
        <p:spPr>
          <a:xfrm>
            <a:off x="425978" y="1759480"/>
            <a:ext cx="1141412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In the case of youth and student suicide, Durkheim's theory may be applicable in the sense that these suicides are not solely the result of individual mental health problems or personal struggles, but are also influenced by social and cultural factors.</a:t>
            </a:r>
          </a:p>
          <a:p>
            <a:r>
              <a:rPr lang="en-US" dirty="0">
                <a:ea typeface="+mn-lt"/>
                <a:cs typeface="+mn-lt"/>
              </a:rPr>
              <a:t>For example, students and youth may experience social isolation, pressure to succeed academically, or bullying from peers, all of which can impact their mental health and contribute to feelings of hopelessness and despair. Additionally, cultural attitudes towards mental health and seeking help may discourage young people from seeking support when they are struggling.</a:t>
            </a:r>
          </a:p>
          <a:p>
            <a:r>
              <a:rPr lang="en-US" dirty="0">
                <a:ea typeface="+mn-lt"/>
                <a:cs typeface="+mn-lt"/>
              </a:rPr>
              <a:t>Therefore, it can be argued that Durkheim's theory is relevant to understanding the issue of youth and student suicide, as it highlights the importance of considering broader social and cultural factors in addition to individual factors when examining suicide rates. Addressing these social factors, such as increasing access to mental health resources and promoting a culture of openness around mental health, can be an effective way to prevent youth and student suicide.</a:t>
            </a:r>
          </a:p>
          <a:p>
            <a:br>
              <a:rPr lang="en-US" dirty="0"/>
            </a:br>
            <a:endParaRPr lang="en-US" dirty="0"/>
          </a:p>
          <a:p>
            <a:pPr algn="l"/>
            <a:endParaRPr lang="en-US" dirty="0"/>
          </a:p>
        </p:txBody>
      </p:sp>
      <p:sp>
        <p:nvSpPr>
          <p:cNvPr id="3" name="TextBox 2">
            <a:extLst>
              <a:ext uri="{FF2B5EF4-FFF2-40B4-BE49-F238E27FC236}">
                <a16:creationId xmlns:a16="http://schemas.microsoft.com/office/drawing/2014/main" id="{8DD2ABCC-0B66-23CD-E5F4-863781D7F55A}"/>
              </a:ext>
            </a:extLst>
          </p:cNvPr>
          <p:cNvSpPr txBox="1"/>
          <p:nvPr/>
        </p:nvSpPr>
        <p:spPr>
          <a:xfrm>
            <a:off x="873125" y="648229"/>
            <a:ext cx="10318750" cy="11112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itle 1">
            <a:extLst>
              <a:ext uri="{FF2B5EF4-FFF2-40B4-BE49-F238E27FC236}">
                <a16:creationId xmlns:a16="http://schemas.microsoft.com/office/drawing/2014/main" id="{4307985D-98F5-0241-D716-E258AC952C63}"/>
              </a:ext>
            </a:extLst>
          </p:cNvPr>
          <p:cNvSpPr txBox="1">
            <a:spLocks/>
          </p:cNvSpPr>
          <p:nvPr/>
        </p:nvSpPr>
        <p:spPr>
          <a:xfrm>
            <a:off x="531283" y="481544"/>
            <a:ext cx="10515600" cy="1325563"/>
          </a:xfrm>
          <a:prstGeom prst="rect">
            <a:avLst/>
          </a:prstGeom>
        </p:spPr>
        <p:txBody>
          <a:bodyPr/>
          <a:lstStyle>
            <a:lvl1pPr algn="l" defTabSz="914377" rtl="0" eaLnBrk="1" latinLnBrk="0" hangingPunct="1">
              <a:lnSpc>
                <a:spcPct val="100000"/>
              </a:lnSpc>
              <a:spcBef>
                <a:spcPct val="0"/>
              </a:spcBef>
              <a:buNone/>
              <a:defRPr sz="4800" kern="1200" spc="51">
                <a:solidFill>
                  <a:schemeClr val="tx1"/>
                </a:solidFill>
                <a:latin typeface="+mj-lt"/>
                <a:ea typeface="+mj-ea"/>
                <a:cs typeface="+mj-cs"/>
              </a:defRPr>
            </a:lvl1pPr>
          </a:lstStyle>
          <a:p>
            <a:r>
              <a:rPr lang="en-US" dirty="0"/>
              <a:t>Relation with Durkheim theory</a:t>
            </a:r>
          </a:p>
        </p:txBody>
      </p:sp>
    </p:spTree>
    <p:extLst>
      <p:ext uri="{BB962C8B-B14F-4D97-AF65-F5344CB8AC3E}">
        <p14:creationId xmlns:p14="http://schemas.microsoft.com/office/powerpoint/2010/main" val="33654343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EC10E-DC81-500B-4C8C-6E6EBCDC39F8}"/>
              </a:ext>
            </a:extLst>
          </p:cNvPr>
          <p:cNvSpPr>
            <a:spLocks noGrp="1"/>
          </p:cNvSpPr>
          <p:nvPr>
            <p:ph type="title"/>
          </p:nvPr>
        </p:nvSpPr>
        <p:spPr/>
        <p:txBody>
          <a:bodyPr/>
          <a:lstStyle/>
          <a:p>
            <a:r>
              <a:rPr lang="en-US">
                <a:solidFill>
                  <a:schemeClr val="tx1">
                    <a:lumMod val="95000"/>
                    <a:lumOff val="5000"/>
                  </a:schemeClr>
                </a:solidFill>
              </a:rPr>
              <a:t>Background</a:t>
            </a:r>
          </a:p>
        </p:txBody>
      </p:sp>
      <p:sp>
        <p:nvSpPr>
          <p:cNvPr id="3" name="Content Placeholder 2">
            <a:extLst>
              <a:ext uri="{FF2B5EF4-FFF2-40B4-BE49-F238E27FC236}">
                <a16:creationId xmlns:a16="http://schemas.microsoft.com/office/drawing/2014/main" id="{6DFCA43D-8A42-3BFA-B2D9-6007B8CF71BA}"/>
              </a:ext>
            </a:extLst>
          </p:cNvPr>
          <p:cNvSpPr>
            <a:spLocks noGrp="1"/>
          </p:cNvSpPr>
          <p:nvPr>
            <p:ph idx="1"/>
          </p:nvPr>
        </p:nvSpPr>
        <p: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279400"/>
          </a:effectLst>
        </p:spPr>
        <p:txBody>
          <a:bodyPr>
            <a:normAutofit fontScale="92500" lnSpcReduction="10000"/>
          </a:bodyPr>
          <a:lstStyle/>
          <a:p>
            <a:pPr algn="l">
              <a:buFont typeface="Arial" panose="020B0604020202020204" pitchFamily="34" charset="0"/>
              <a:buChar char="•"/>
            </a:pPr>
            <a:r>
              <a:rPr lang="en-US" dirty="0">
                <a:solidFill>
                  <a:schemeClr val="tx1">
                    <a:lumMod val="95000"/>
                    <a:lumOff val="5000"/>
                  </a:schemeClr>
                </a:solidFill>
                <a:latin typeface="Bierstadt" panose="020B0004020202020204" pitchFamily="34" charset="0"/>
              </a:rPr>
              <a:t>Student and youth suicides are a growing concern in many countries.</a:t>
            </a:r>
          </a:p>
          <a:p>
            <a:pPr algn="l">
              <a:buFont typeface="Arial" panose="020B0604020202020204" pitchFamily="34" charset="0"/>
              <a:buChar char="•"/>
            </a:pPr>
            <a:r>
              <a:rPr lang="en-US" dirty="0">
                <a:solidFill>
                  <a:schemeClr val="tx1">
                    <a:lumMod val="95000"/>
                    <a:lumOff val="5000"/>
                  </a:schemeClr>
                </a:solidFill>
                <a:latin typeface="Bierstadt" panose="020B0004020202020204" pitchFamily="34" charset="0"/>
              </a:rPr>
              <a:t>Academic pressure, competition, and expectations to excel in academics, extracurricular activities, and social life contribute to student/youth suicides.</a:t>
            </a:r>
          </a:p>
          <a:p>
            <a:pPr algn="l">
              <a:buFont typeface="Arial" panose="020B0604020202020204" pitchFamily="34" charset="0"/>
              <a:buChar char="•"/>
            </a:pPr>
            <a:r>
              <a:rPr lang="en-US" dirty="0">
                <a:solidFill>
                  <a:schemeClr val="tx1">
                    <a:lumMod val="95000"/>
                    <a:lumOff val="5000"/>
                  </a:schemeClr>
                </a:solidFill>
                <a:latin typeface="Bierstadt" panose="020B0004020202020204" pitchFamily="34" charset="0"/>
              </a:rPr>
              <a:t>Prevention strategies for student/youth suicides include early identification of mental health issues, strengthening support systems, promoting mental health awareness, and reducing academic pressure and stress.</a:t>
            </a:r>
          </a:p>
          <a:p>
            <a:endParaRPr lang="en-US" dirty="0">
              <a:solidFill>
                <a:schemeClr val="tx1">
                  <a:lumMod val="95000"/>
                  <a:lumOff val="5000"/>
                </a:schemeClr>
              </a:solidFill>
              <a:latin typeface="Bierstadt" panose="020B0004020202020204" pitchFamily="34" charset="0"/>
            </a:endParaRPr>
          </a:p>
        </p:txBody>
      </p:sp>
    </p:spTree>
    <p:extLst>
      <p:ext uri="{BB962C8B-B14F-4D97-AF65-F5344CB8AC3E}">
        <p14:creationId xmlns:p14="http://schemas.microsoft.com/office/powerpoint/2010/main" val="470718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733E-4A42-FB26-FD8D-099560346C1E}"/>
              </a:ext>
            </a:extLst>
          </p:cNvPr>
          <p:cNvSpPr>
            <a:spLocks noGrp="1"/>
          </p:cNvSpPr>
          <p:nvPr>
            <p:ph type="title"/>
          </p:nvPr>
        </p:nvSpPr>
        <p:spPr/>
        <p:txBody>
          <a:bodyPr/>
          <a:lstStyle/>
          <a:p>
            <a:r>
              <a:rPr lang="en-IN"/>
              <a:t>Stats about Student Suicides</a:t>
            </a:r>
            <a:endParaRPr lang="en-US"/>
          </a:p>
        </p:txBody>
      </p:sp>
      <p:sp>
        <p:nvSpPr>
          <p:cNvPr id="3" name="Content Placeholder 2">
            <a:extLst>
              <a:ext uri="{FF2B5EF4-FFF2-40B4-BE49-F238E27FC236}">
                <a16:creationId xmlns:a16="http://schemas.microsoft.com/office/drawing/2014/main" id="{9BAF51B0-8CD3-C740-9AD0-4BB7E0099379}"/>
              </a:ext>
            </a:extLst>
          </p:cNvPr>
          <p:cNvSpPr>
            <a:spLocks noGrp="1"/>
          </p:cNvSpPr>
          <p:nvPr>
            <p:ph idx="1"/>
          </p:nvPr>
        </p:nvSpPr>
        <p:spPr/>
        <p:txBody>
          <a:bodyPr>
            <a:normAutofit fontScale="77500" lnSpcReduction="20000"/>
          </a:bodyPr>
          <a:lstStyle/>
          <a:p>
            <a:r>
              <a:rPr lang="en-IN" b="0" i="0" u="none" strike="noStrike" dirty="0">
                <a:effectLst/>
                <a:latin typeface="Söhne"/>
              </a:rPr>
              <a:t>The Indian Institutes of Technology Joint Entrance Examination (IIT-JEE) is a highly competitive exam that is the gateway for admission to undergraduate programs at the Indian Institutes of Technology (IITs).</a:t>
            </a:r>
          </a:p>
          <a:p>
            <a:r>
              <a:rPr lang="en-IN" b="0" i="0" u="none" strike="noStrike" dirty="0">
                <a:effectLst/>
                <a:latin typeface="Söhne"/>
              </a:rPr>
              <a:t>According to the Times of India, the suicide rate among IIT-JEE aspirants in India is high, with several cases reported yearly.</a:t>
            </a:r>
          </a:p>
          <a:p>
            <a:r>
              <a:rPr lang="en-IN" b="0" i="0" u="none" strike="noStrike" dirty="0">
                <a:effectLst/>
                <a:latin typeface="Söhne"/>
              </a:rPr>
              <a:t>According to the All India Survey on Higher Education (AISHE), suicides among students pursuing higher education increased from 23 in 2014-15 to 110 in 2018-19.</a:t>
            </a:r>
          </a:p>
          <a:p>
            <a:r>
              <a:rPr lang="en-IN" b="0" i="0" u="none" strike="noStrike" dirty="0">
                <a:effectLst/>
                <a:latin typeface="Söhne"/>
              </a:rPr>
              <a:t>According to the National Crime Records Bureau (NCRB), the suicide rate among students in India increased by 52% between 2014 and 2018.</a:t>
            </a:r>
          </a:p>
          <a:p>
            <a:r>
              <a:rPr lang="en-IN" b="0" i="0" u="none" strike="noStrike" dirty="0">
                <a:effectLst/>
                <a:latin typeface="Söhne"/>
              </a:rPr>
              <a:t>The </a:t>
            </a:r>
            <a:r>
              <a:rPr lang="en-IN" b="0" i="0" u="none" strike="noStrike" dirty="0">
                <a:effectLst/>
                <a:latin typeface="Söhne"/>
                <a:hlinkClick r:id="rId2"/>
              </a:rPr>
              <a:t>NCRB</a:t>
            </a:r>
            <a:r>
              <a:rPr lang="en-IN" b="0" i="0" u="none" strike="noStrike" dirty="0">
                <a:effectLst/>
                <a:latin typeface="Söhne"/>
              </a:rPr>
              <a:t> also reported 10,159 student suicides in India in 2018.</a:t>
            </a:r>
          </a:p>
          <a:p>
            <a:endParaRPr lang="en-IN" b="0" i="0" u="none" strike="noStrike" dirty="0">
              <a:effectLst/>
              <a:latin typeface="Söhne"/>
            </a:endParaRPr>
          </a:p>
          <a:p>
            <a:endParaRPr lang="en-IN" b="0" i="0" u="none" strike="noStrike" dirty="0">
              <a:effectLst/>
              <a:latin typeface="Söhne"/>
            </a:endParaRPr>
          </a:p>
        </p:txBody>
      </p:sp>
    </p:spTree>
    <p:extLst>
      <p:ext uri="{BB962C8B-B14F-4D97-AF65-F5344CB8AC3E}">
        <p14:creationId xmlns:p14="http://schemas.microsoft.com/office/powerpoint/2010/main" val="34085402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4A58-C992-5D65-B1E9-8F0E796277B9}"/>
              </a:ext>
            </a:extLst>
          </p:cNvPr>
          <p:cNvSpPr>
            <a:spLocks noGrp="1"/>
          </p:cNvSpPr>
          <p:nvPr>
            <p:ph type="title"/>
          </p:nvPr>
        </p:nvSpPr>
        <p:spPr/>
        <p:txBody>
          <a:bodyPr/>
          <a:lstStyle/>
          <a:p>
            <a:r>
              <a:rPr lang="en-IN"/>
              <a:t>Stats about student suicides</a:t>
            </a:r>
            <a:endParaRPr lang="en-US"/>
          </a:p>
        </p:txBody>
      </p:sp>
      <p:sp>
        <p:nvSpPr>
          <p:cNvPr id="3" name="Content Placeholder 2">
            <a:extLst>
              <a:ext uri="{FF2B5EF4-FFF2-40B4-BE49-F238E27FC236}">
                <a16:creationId xmlns:a16="http://schemas.microsoft.com/office/drawing/2014/main" id="{3DE28FC8-FC44-1F16-3714-60FE56CD499A}"/>
              </a:ext>
            </a:extLst>
          </p:cNvPr>
          <p:cNvSpPr>
            <a:spLocks noGrp="1"/>
          </p:cNvSpPr>
          <p:nvPr>
            <p:ph idx="1"/>
          </p:nvPr>
        </p:nvSpPr>
        <p:spPr/>
        <p:txBody>
          <a:bodyPr>
            <a:normAutofit fontScale="85000" lnSpcReduction="10000"/>
          </a:bodyPr>
          <a:lstStyle/>
          <a:p>
            <a:r>
              <a:rPr lang="en-IN" dirty="0">
                <a:latin typeface="Söhne"/>
              </a:rPr>
              <a:t>There were 50 cases of suicide by candidates appearing for the Union Public Service Commission (UPSC) examination between 2013 and 2019. (India Today Report)</a:t>
            </a:r>
          </a:p>
          <a:p>
            <a:r>
              <a:rPr lang="en-US" dirty="0">
                <a:latin typeface="Söhne"/>
              </a:rPr>
              <a:t>According to the World Health Organization (</a:t>
            </a:r>
            <a:r>
              <a:rPr lang="en-US" dirty="0">
                <a:latin typeface="Söhne"/>
                <a:hlinkClick r:id="rId2"/>
              </a:rPr>
              <a:t>WHO</a:t>
            </a:r>
            <a:r>
              <a:rPr lang="en-US" dirty="0">
                <a:latin typeface="Söhne"/>
              </a:rPr>
              <a:t>), suicide is the second leading cause of death among individuals aged 15 to 29 years old</a:t>
            </a:r>
          </a:p>
          <a:p>
            <a:r>
              <a:rPr lang="en-US" dirty="0">
                <a:latin typeface="Söhne"/>
              </a:rPr>
              <a:t>LGBT+ students are at a </a:t>
            </a:r>
            <a:r>
              <a:rPr lang="en-US" dirty="0">
                <a:latin typeface="Söhne"/>
                <a:hlinkClick r:id="rId3"/>
              </a:rPr>
              <a:t>higher risk of suicidal ideation </a:t>
            </a:r>
            <a:r>
              <a:rPr lang="en-US" dirty="0">
                <a:latin typeface="Söhne"/>
              </a:rPr>
              <a:t>and suicide attempts due to discrimination and social isolation.</a:t>
            </a:r>
          </a:p>
          <a:p>
            <a:r>
              <a:rPr lang="en-US" dirty="0">
                <a:latin typeface="Söhne"/>
              </a:rPr>
              <a:t>It is important to seek help if you or someone you know is experiencing suicidal ideation. Resources such as suicide hotlines, counselling services, and support groups are available to those in need.</a:t>
            </a:r>
          </a:p>
          <a:p>
            <a:endParaRPr lang="en-US" dirty="0">
              <a:latin typeface="Söhne"/>
            </a:endParaRPr>
          </a:p>
          <a:p>
            <a:endParaRPr lang="en-US" dirty="0">
              <a:latin typeface="Söhne"/>
            </a:endParaRPr>
          </a:p>
        </p:txBody>
      </p:sp>
    </p:spTree>
    <p:extLst>
      <p:ext uri="{BB962C8B-B14F-4D97-AF65-F5344CB8AC3E}">
        <p14:creationId xmlns:p14="http://schemas.microsoft.com/office/powerpoint/2010/main" val="34077118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2AE51-DC95-79A4-D8E6-75F44A82BB6E}"/>
              </a:ext>
            </a:extLst>
          </p:cNvPr>
          <p:cNvSpPr>
            <a:spLocks noGrp="1"/>
          </p:cNvSpPr>
          <p:nvPr>
            <p:ph type="title"/>
          </p:nvPr>
        </p:nvSpPr>
        <p:spPr/>
        <p:txBody>
          <a:bodyPr/>
          <a:lstStyle/>
          <a:p>
            <a:r>
              <a:rPr lang="en-US" dirty="0"/>
              <a:t>Solutions to Student Suicides</a:t>
            </a:r>
          </a:p>
        </p:txBody>
      </p:sp>
      <p:sp>
        <p:nvSpPr>
          <p:cNvPr id="3" name="Content Placeholder 2">
            <a:extLst>
              <a:ext uri="{FF2B5EF4-FFF2-40B4-BE49-F238E27FC236}">
                <a16:creationId xmlns:a16="http://schemas.microsoft.com/office/drawing/2014/main" id="{A175E661-7A40-A4BC-2B09-4C22A50507AE}"/>
              </a:ext>
            </a:extLst>
          </p:cNvPr>
          <p:cNvSpPr>
            <a:spLocks noGrp="1"/>
          </p:cNvSpPr>
          <p:nvPr>
            <p:ph idx="1"/>
          </p:nvPr>
        </p:nvSpPr>
        <p:spPr/>
        <p:txBody>
          <a:bodyPr/>
          <a:lstStyle/>
          <a:p>
            <a:r>
              <a:rPr lang="en-US" b="1" i="0" dirty="0">
                <a:effectLst/>
                <a:latin typeface="Söhne"/>
              </a:rPr>
              <a:t>Mental Health Support</a:t>
            </a:r>
          </a:p>
          <a:p>
            <a:r>
              <a:rPr lang="en-US" b="1" i="0" dirty="0">
                <a:effectLst/>
                <a:latin typeface="Söhne"/>
              </a:rPr>
              <a:t>Education and Awareness</a:t>
            </a:r>
            <a:endParaRPr lang="en-US" b="1" dirty="0">
              <a:latin typeface="Söhne"/>
            </a:endParaRPr>
          </a:p>
          <a:p>
            <a:r>
              <a:rPr lang="en-US" b="1" i="0" dirty="0">
                <a:effectLst/>
                <a:latin typeface="Söhne"/>
              </a:rPr>
              <a:t>Crisis Hotlines</a:t>
            </a:r>
          </a:p>
          <a:p>
            <a:r>
              <a:rPr lang="en-US" b="1" i="0" dirty="0">
                <a:effectLst/>
                <a:latin typeface="Söhne"/>
              </a:rPr>
              <a:t>Peer Support</a:t>
            </a:r>
          </a:p>
          <a:p>
            <a:r>
              <a:rPr lang="en-US" b="1" i="0" dirty="0">
                <a:effectLst/>
                <a:latin typeface="Söhne"/>
              </a:rPr>
              <a:t>Collaborative Efforts</a:t>
            </a:r>
          </a:p>
          <a:p>
            <a:r>
              <a:rPr lang="en-US" b="1" i="0" dirty="0">
                <a:effectLst/>
                <a:latin typeface="Söhne"/>
              </a:rPr>
              <a:t>Address academic pressure</a:t>
            </a:r>
            <a:endParaRPr lang="en-US" b="1" dirty="0">
              <a:latin typeface="Söhne"/>
            </a:endParaRPr>
          </a:p>
          <a:p>
            <a:r>
              <a:rPr lang="en-US" b="1" i="0" dirty="0">
                <a:effectLst/>
                <a:latin typeface="Söhne"/>
              </a:rPr>
              <a:t>Collaboration with parents and community</a:t>
            </a:r>
            <a:endParaRPr lang="en-US" b="1" dirty="0"/>
          </a:p>
        </p:txBody>
      </p:sp>
    </p:spTree>
    <p:extLst>
      <p:ext uri="{BB962C8B-B14F-4D97-AF65-F5344CB8AC3E}">
        <p14:creationId xmlns:p14="http://schemas.microsoft.com/office/powerpoint/2010/main" val="17625678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24"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125" name="Rectangle 410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5173E792-2220-DAC4-0247-399D2329F50E}"/>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5801"/>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C656F7D-ECA4-17E7-4E27-5B427E37FB90}"/>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defTabSz="914400">
              <a:lnSpc>
                <a:spcPct val="90000"/>
              </a:lnSpc>
            </a:pPr>
            <a:r>
              <a:rPr lang="en-US" sz="6800"/>
              <a:t>Suicide among women in India and China </a:t>
            </a:r>
          </a:p>
        </p:txBody>
      </p:sp>
      <p:sp>
        <p:nvSpPr>
          <p:cNvPr id="4126"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046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Hanging Rope png download - 500*746 - Free Transparent Hanging png  Download. - CleanPNG / KissPNG">
            <a:extLst>
              <a:ext uri="{FF2B5EF4-FFF2-40B4-BE49-F238E27FC236}">
                <a16:creationId xmlns:a16="http://schemas.microsoft.com/office/drawing/2014/main" id="{BA013FC6-1BD5-D289-C701-76316EF3F314}"/>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28912" b="4520"/>
          <a:stretch/>
        </p:blipFill>
        <p:spPr bwMode="auto">
          <a:xfrm>
            <a:off x="0"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0BA553-925F-F089-BF3C-C4B0DCA6D9BC}"/>
              </a:ext>
            </a:extLst>
          </p:cNvPr>
          <p:cNvSpPr>
            <a:spLocks noGrp="1"/>
          </p:cNvSpPr>
          <p:nvPr>
            <p:ph idx="1"/>
          </p:nvPr>
        </p:nvSpPr>
        <p:spPr>
          <a:xfrm>
            <a:off x="838200" y="2004446"/>
            <a:ext cx="10515600" cy="4176897"/>
          </a:xfrm>
        </p:spPr>
        <p:txBody>
          <a:bodyPr>
            <a:normAutofit/>
          </a:bodyPr>
          <a:lstStyle/>
          <a:p>
            <a:pPr marL="0" indent="0">
              <a:buNone/>
            </a:pPr>
            <a:r>
              <a:rPr lang="en-US" sz="2600" dirty="0">
                <a:latin typeface="Bierstadt" panose="020B0004020202020204" pitchFamily="34" charset="0"/>
              </a:rPr>
              <a:t>Suicide is the act of intentionally ending one's own life. It is a complex issue with various underlying causes, such as mental illness, trauma, and social isolation. Suicide can have a devastating impact on families, friends, and communities. It is a serious public health concern, and it is important for individuals at risk to seek professional help and support. If you or someone you know is struggling with suicidal thoughts, reaching out for help immediately is important. There are many resources available, including crisis hotlines and mental health professionals.</a:t>
            </a:r>
          </a:p>
        </p:txBody>
      </p:sp>
      <p:sp>
        <p:nvSpPr>
          <p:cNvPr id="2" name="Title 1">
            <a:extLst>
              <a:ext uri="{FF2B5EF4-FFF2-40B4-BE49-F238E27FC236}">
                <a16:creationId xmlns:a16="http://schemas.microsoft.com/office/drawing/2014/main" id="{789E34C9-95F2-E1B6-3ECF-E6C6325FF7D2}"/>
              </a:ext>
            </a:extLst>
          </p:cNvPr>
          <p:cNvSpPr>
            <a:spLocks noGrp="1"/>
          </p:cNvSpPr>
          <p:nvPr>
            <p:ph type="title"/>
          </p:nvPr>
        </p:nvSpPr>
        <p:spPr/>
        <p:txBody>
          <a:bodyPr/>
          <a:lstStyle/>
          <a:p>
            <a:r>
              <a:rPr lang="en-US" dirty="0"/>
              <a:t>Definition</a:t>
            </a:r>
          </a:p>
        </p:txBody>
      </p:sp>
    </p:spTree>
    <p:extLst>
      <p:ext uri="{BB962C8B-B14F-4D97-AF65-F5344CB8AC3E}">
        <p14:creationId xmlns:p14="http://schemas.microsoft.com/office/powerpoint/2010/main" val="16969069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30C147-8E5E-5B55-2F73-C09BB7301B79}"/>
              </a:ext>
            </a:extLst>
          </p:cNvPr>
          <p:cNvSpPr>
            <a:spLocks noGrp="1"/>
          </p:cNvSpPr>
          <p:nvPr>
            <p:ph idx="1"/>
          </p:nvPr>
        </p:nvSpPr>
        <p:spPr>
          <a:xfrm>
            <a:off x="361950" y="1929384"/>
            <a:ext cx="11531600" cy="4251960"/>
          </a:xfrm>
        </p:spPr>
        <p:txBody>
          <a:bodyPr lIns="109728" tIns="109728" rIns="109728" bIns="91440" anchor="t">
            <a:noAutofit/>
          </a:bodyPr>
          <a:lstStyle/>
          <a:p>
            <a:pPr marL="227965" indent="-227965">
              <a:buNone/>
            </a:pPr>
            <a:r>
              <a:rPr lang="en-US" sz="1600" dirty="0">
                <a:ea typeface="+mn-lt"/>
                <a:cs typeface="+mn-lt"/>
              </a:rPr>
              <a:t>In the case of women and suicide, Durkheim's theory may be applicable in the sense that these suicides are not solely the result of individual mental health problems or personal struggles, but are also influenced by social and cultural factors. Women may face particular social and economic pressures, such as gender-based discrimination, domestic violence, or unequal access to resources, that can contribute to feelings of hopelessness and despair.</a:t>
            </a:r>
            <a:endParaRPr lang="en-US" sz="1600" dirty="0"/>
          </a:p>
          <a:p>
            <a:pPr marL="227965" indent="-227965">
              <a:buNone/>
            </a:pPr>
            <a:r>
              <a:rPr lang="en-US" sz="1600" dirty="0">
                <a:ea typeface="+mn-lt"/>
                <a:cs typeface="+mn-lt"/>
              </a:rPr>
              <a:t>Additionally, cultural attitudes towards gender roles and expectations may contribute to women's mental health struggles. For example, societal pressures to conform to traditional gender roles, such as being a caretaker or a homemaker, may limit women's opportunities and lead to feelings of powerlessness.</a:t>
            </a:r>
          </a:p>
          <a:p>
            <a:pPr marL="227965" indent="-227965">
              <a:buNone/>
            </a:pPr>
            <a:r>
              <a:rPr lang="en-US" sz="1600" dirty="0">
                <a:ea typeface="+mn-lt"/>
                <a:cs typeface="+mn-lt"/>
              </a:rPr>
              <a:t>Therefore, it can be argued that Durkheim's theory is relevant to understanding the issue of women and suicide, as it highlights the importance of considering broader social and cultural factors in addition to individual factors when examining suicide rates. Addressing these social factors, such as promoting gender equality, reducing gender-based violence, and increasing access to resources for women, can be an effective way to prevent women's suicide.</a:t>
            </a:r>
          </a:p>
          <a:p>
            <a:pPr marL="0" indent="0">
              <a:buNone/>
            </a:pPr>
            <a:endParaRPr lang="en-US" sz="1600" dirty="0"/>
          </a:p>
        </p:txBody>
      </p:sp>
      <p:sp>
        <p:nvSpPr>
          <p:cNvPr id="5" name="Title 1">
            <a:extLst>
              <a:ext uri="{FF2B5EF4-FFF2-40B4-BE49-F238E27FC236}">
                <a16:creationId xmlns:a16="http://schemas.microsoft.com/office/drawing/2014/main" id="{4FA315C3-5DA1-6F14-0A7A-3090C20A46FB}"/>
              </a:ext>
            </a:extLst>
          </p:cNvPr>
          <p:cNvSpPr txBox="1">
            <a:spLocks/>
          </p:cNvSpPr>
          <p:nvPr/>
        </p:nvSpPr>
        <p:spPr>
          <a:xfrm>
            <a:off x="842433" y="475194"/>
            <a:ext cx="10515600" cy="1325563"/>
          </a:xfrm>
          <a:prstGeom prst="rect">
            <a:avLst/>
          </a:prstGeom>
        </p:spPr>
        <p:txBody>
          <a:bodyPr lIns="109728" tIns="109728" rIns="109728" bIns="91440" anchor="ctr"/>
          <a:lstStyle>
            <a:lvl1pPr algn="l" defTabSz="914377" rtl="0" eaLnBrk="1" latinLnBrk="0" hangingPunct="1">
              <a:lnSpc>
                <a:spcPct val="100000"/>
              </a:lnSpc>
              <a:spcBef>
                <a:spcPct val="0"/>
              </a:spcBef>
              <a:buNone/>
              <a:defRPr sz="4800" kern="1200" spc="51">
                <a:solidFill>
                  <a:schemeClr val="tx1"/>
                </a:solidFill>
                <a:latin typeface="+mj-lt"/>
                <a:ea typeface="+mj-ea"/>
                <a:cs typeface="+mj-cs"/>
              </a:defRPr>
            </a:lvl1pPr>
          </a:lstStyle>
          <a:p>
            <a:r>
              <a:rPr lang="en-US" dirty="0"/>
              <a:t>Relation with Durkheim theory</a:t>
            </a:r>
          </a:p>
        </p:txBody>
      </p:sp>
    </p:spTree>
    <p:extLst>
      <p:ext uri="{BB962C8B-B14F-4D97-AF65-F5344CB8AC3E}">
        <p14:creationId xmlns:p14="http://schemas.microsoft.com/office/powerpoint/2010/main" val="2010135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5"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6174C20-DDA6-202A-F359-08E3C539EFF2}"/>
              </a:ext>
            </a:extLst>
          </p:cNvPr>
          <p:cNvSpPr>
            <a:spLocks noGrp="1"/>
          </p:cNvSpPr>
          <p:nvPr>
            <p:ph type="title" idx="4294967295"/>
          </p:nvPr>
        </p:nvSpPr>
        <p:spPr>
          <a:xfrm>
            <a:off x="5297762" y="996696"/>
            <a:ext cx="5203400" cy="1042416"/>
          </a:xfrm>
        </p:spPr>
        <p:txBody>
          <a:bodyPr vert="horz" lIns="91440" tIns="45720" rIns="91440" bIns="45720" rtlCol="0" anchor="b">
            <a:normAutofit fontScale="90000"/>
          </a:bodyPr>
          <a:lstStyle/>
          <a:p>
            <a:pPr defTabSz="914400"/>
            <a:r>
              <a:rPr lang="en-US" sz="7200"/>
              <a:t>Background</a:t>
            </a:r>
          </a:p>
        </p:txBody>
      </p:sp>
      <p:sp>
        <p:nvSpPr>
          <p:cNvPr id="26"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D429E7"/>
          </a:solidFill>
          <a:ln w="38100" cap="rnd">
            <a:solidFill>
              <a:srgbClr val="D429E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F31E53-4D69-7098-A8E6-BB2957C25BAE}"/>
              </a:ext>
            </a:extLst>
          </p:cNvPr>
          <p:cNvSpPr txBox="1"/>
          <p:nvPr/>
        </p:nvSpPr>
        <p:spPr>
          <a:xfrm>
            <a:off x="5297762" y="2706624"/>
            <a:ext cx="6251110" cy="3483864"/>
          </a:xfrm>
          <a:prstGeom prst="rect">
            <a:avLst/>
          </a:prstGeom>
        </p:spPr>
        <p:txBody>
          <a:bodyPr vert="horz" lIns="91440" tIns="45720" rIns="91440" bIns="45720" rtlCol="0" anchor="t">
            <a:noAutofit/>
          </a:bodyPr>
          <a:lstStyle/>
          <a:p>
            <a:pPr indent="-228600">
              <a:lnSpc>
                <a:spcPct val="110000"/>
              </a:lnSpc>
              <a:spcAft>
                <a:spcPts val="600"/>
              </a:spcAft>
              <a:buFont typeface="Arial" panose="020B0604020202020204" pitchFamily="34" charset="0"/>
              <a:buChar char="•"/>
            </a:pPr>
            <a:r>
              <a:rPr lang="en-US" sz="2000">
                <a:latin typeface="Bahnschrift Light Condensed"/>
              </a:rPr>
              <a:t>Suicide is a major public health issue in both India and China, with women being particularly at risk.</a:t>
            </a:r>
          </a:p>
          <a:p>
            <a:pPr indent="-228600">
              <a:lnSpc>
                <a:spcPct val="110000"/>
              </a:lnSpc>
              <a:spcAft>
                <a:spcPts val="600"/>
              </a:spcAft>
              <a:buFont typeface="Arial" panose="020B0604020202020204" pitchFamily="34" charset="0"/>
              <a:buChar char="•"/>
            </a:pPr>
            <a:r>
              <a:rPr lang="en-US" sz="2000">
                <a:latin typeface="Bahnschrift Light Condensed"/>
              </a:rPr>
              <a:t>In India, suicide is the leading cause of death among women aged 15-39 years, with young married women in rural areas being the most vulnerable.</a:t>
            </a:r>
          </a:p>
          <a:p>
            <a:pPr indent="-228600">
              <a:lnSpc>
                <a:spcPct val="110000"/>
              </a:lnSpc>
              <a:spcAft>
                <a:spcPts val="600"/>
              </a:spcAft>
              <a:buFont typeface="Arial" panose="020B0604020202020204" pitchFamily="34" charset="0"/>
              <a:buChar char="•"/>
            </a:pPr>
            <a:r>
              <a:rPr lang="en-US" sz="2000">
                <a:latin typeface="Bahnschrift Light Condensed"/>
              </a:rPr>
              <a:t>In China, suicide is also a major cause of death among women, with rates higher in rural areas than in urban areas.</a:t>
            </a:r>
          </a:p>
          <a:p>
            <a:pPr indent="-228600">
              <a:lnSpc>
                <a:spcPct val="110000"/>
              </a:lnSpc>
              <a:spcAft>
                <a:spcPts val="600"/>
              </a:spcAft>
              <a:buFont typeface="Arial" panose="020B0604020202020204" pitchFamily="34" charset="0"/>
              <a:buChar char="•"/>
            </a:pPr>
            <a:r>
              <a:rPr lang="en-US" sz="2000">
                <a:latin typeface="Bahnschrift Light Condensed"/>
              </a:rPr>
              <a:t>The reasons for suicide among women in both countries are complex and multifaceted, including issues such as gender-based violence, societal pressure and discrimination, mental health issues, and lack of access to resources and support.</a:t>
            </a:r>
          </a:p>
          <a:p>
            <a:pPr>
              <a:lnSpc>
                <a:spcPct val="110000"/>
              </a:lnSpc>
              <a:spcAft>
                <a:spcPts val="600"/>
              </a:spcAft>
            </a:pPr>
            <a:endParaRPr lang="en-US" sz="2000">
              <a:latin typeface="Bahnschrift Light Condensed"/>
            </a:endParaRPr>
          </a:p>
          <a:p>
            <a:pPr indent="-228600">
              <a:lnSpc>
                <a:spcPct val="110000"/>
              </a:lnSpc>
              <a:spcAft>
                <a:spcPts val="600"/>
              </a:spcAft>
              <a:buFont typeface="Arial" panose="020B0604020202020204" pitchFamily="34" charset="0"/>
              <a:buChar char="•"/>
            </a:pPr>
            <a:endParaRPr lang="en-US" sz="2000">
              <a:latin typeface="Bahnschrift Light Condensed" panose="020B0502040204020203" pitchFamily="34" charset="0"/>
            </a:endParaRPr>
          </a:p>
        </p:txBody>
      </p:sp>
      <p:pic>
        <p:nvPicPr>
          <p:cNvPr id="27" name="Picture 4" descr="Close-up unopened pill packets">
            <a:extLst>
              <a:ext uri="{FF2B5EF4-FFF2-40B4-BE49-F238E27FC236}">
                <a16:creationId xmlns:a16="http://schemas.microsoft.com/office/drawing/2014/main" id="{2E86536D-2387-BADF-28D0-C8ADAE61E910}"/>
              </a:ext>
            </a:extLst>
          </p:cNvPr>
          <p:cNvPicPr>
            <a:picLocks noChangeAspect="1"/>
          </p:cNvPicPr>
          <p:nvPr/>
        </p:nvPicPr>
        <p:blipFill rotWithShape="1">
          <a:blip r:embed="rId2"/>
          <a:srcRect l="30700" r="2464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6733282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1E89-E0D6-33EA-A85F-CA624D6E4064}"/>
              </a:ext>
            </a:extLst>
          </p:cNvPr>
          <p:cNvSpPr>
            <a:spLocks noGrp="1"/>
          </p:cNvSpPr>
          <p:nvPr>
            <p:ph type="title"/>
          </p:nvPr>
        </p:nvSpPr>
        <p:spPr/>
        <p:txBody>
          <a:bodyPr/>
          <a:lstStyle/>
          <a:p>
            <a:r>
              <a:rPr lang="en-IN"/>
              <a:t>Reasons (India)</a:t>
            </a:r>
          </a:p>
        </p:txBody>
      </p:sp>
      <p:sp>
        <p:nvSpPr>
          <p:cNvPr id="3" name="Content Placeholder 2">
            <a:extLst>
              <a:ext uri="{FF2B5EF4-FFF2-40B4-BE49-F238E27FC236}">
                <a16:creationId xmlns:a16="http://schemas.microsoft.com/office/drawing/2014/main" id="{A586E4FE-E3E0-E74E-6C98-BFBEF83789D5}"/>
              </a:ext>
            </a:extLst>
          </p:cNvPr>
          <p:cNvSpPr>
            <a:spLocks noGrp="1"/>
          </p:cNvSpPr>
          <p:nvPr>
            <p:ph idx="1"/>
          </p:nvPr>
        </p:nvSpPr>
        <p:spPr/>
        <p:txBody>
          <a:bodyPr lIns="109728" tIns="109728" rIns="109728" bIns="91440" anchor="t">
            <a:normAutofit/>
          </a:bodyPr>
          <a:lstStyle/>
          <a:p>
            <a:pPr marL="227965" indent="-227965"/>
            <a:r>
              <a:rPr lang="en-US" sz="4000"/>
              <a:t>Domestic violence</a:t>
            </a:r>
          </a:p>
          <a:p>
            <a:pPr marL="227965" indent="-227965"/>
            <a:r>
              <a:rPr lang="en-US" sz="4000"/>
              <a:t>Dowry harassment</a:t>
            </a:r>
          </a:p>
          <a:p>
            <a:pPr marL="227965" indent="-227965"/>
            <a:r>
              <a:rPr lang="en-US" sz="4000"/>
              <a:t>Forced marriages</a:t>
            </a:r>
          </a:p>
          <a:p>
            <a:pPr marL="227965" indent="-227965"/>
            <a:r>
              <a:rPr lang="en-US" sz="4000"/>
              <a:t>Honor killings</a:t>
            </a:r>
          </a:p>
          <a:p>
            <a:pPr marL="227965" indent="-227965"/>
            <a:r>
              <a:rPr lang="en-US" sz="4000"/>
              <a:t>Sexual harassment</a:t>
            </a:r>
          </a:p>
        </p:txBody>
      </p:sp>
    </p:spTree>
    <p:extLst>
      <p:ext uri="{BB962C8B-B14F-4D97-AF65-F5344CB8AC3E}">
        <p14:creationId xmlns:p14="http://schemas.microsoft.com/office/powerpoint/2010/main" val="13480311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C9CA6-6120-BF25-3537-E9DB12FDE66A}"/>
              </a:ext>
            </a:extLst>
          </p:cNvPr>
          <p:cNvSpPr>
            <a:spLocks noGrp="1"/>
          </p:cNvSpPr>
          <p:nvPr>
            <p:ph type="title"/>
          </p:nvPr>
        </p:nvSpPr>
        <p:spPr/>
        <p:txBody>
          <a:bodyPr/>
          <a:lstStyle/>
          <a:p>
            <a:r>
              <a:rPr lang="en-US"/>
              <a:t>Reasons (China)</a:t>
            </a:r>
          </a:p>
        </p:txBody>
      </p:sp>
      <p:sp>
        <p:nvSpPr>
          <p:cNvPr id="3" name="Content Placeholder 2">
            <a:extLst>
              <a:ext uri="{FF2B5EF4-FFF2-40B4-BE49-F238E27FC236}">
                <a16:creationId xmlns:a16="http://schemas.microsoft.com/office/drawing/2014/main" id="{817620FE-716C-B00A-835A-D7BCB7A3D5AB}"/>
              </a:ext>
            </a:extLst>
          </p:cNvPr>
          <p:cNvSpPr>
            <a:spLocks noGrp="1"/>
          </p:cNvSpPr>
          <p:nvPr>
            <p:ph idx="1"/>
          </p:nvPr>
        </p:nvSpPr>
        <p:spPr/>
        <p:txBody>
          <a:bodyPr lIns="109728" tIns="109728" rIns="109728" bIns="91440" anchor="t">
            <a:normAutofit/>
          </a:bodyPr>
          <a:lstStyle/>
          <a:p>
            <a:pPr marL="227965" indent="-227965"/>
            <a:r>
              <a:rPr lang="en-US" sz="4000"/>
              <a:t>Gender-based discrimination and inequality</a:t>
            </a:r>
          </a:p>
          <a:p>
            <a:pPr marL="227965" indent="-227965"/>
            <a:r>
              <a:rPr lang="en-US" sz="4000"/>
              <a:t>Mental health issues</a:t>
            </a:r>
          </a:p>
          <a:p>
            <a:pPr marL="227965" indent="-227965"/>
            <a:r>
              <a:rPr lang="en-US" sz="4000"/>
              <a:t>Pressure to conform to societal expectations:</a:t>
            </a:r>
          </a:p>
          <a:p>
            <a:pPr marL="227965" indent="-227965"/>
            <a:r>
              <a:rPr lang="en-US" sz="4000"/>
              <a:t>Economic pressures</a:t>
            </a:r>
          </a:p>
          <a:p>
            <a:pPr marL="0" indent="0">
              <a:buNone/>
            </a:pPr>
            <a:endParaRPr lang="en-US" sz="4000"/>
          </a:p>
        </p:txBody>
      </p:sp>
    </p:spTree>
    <p:extLst>
      <p:ext uri="{BB962C8B-B14F-4D97-AF65-F5344CB8AC3E}">
        <p14:creationId xmlns:p14="http://schemas.microsoft.com/office/powerpoint/2010/main" val="21926807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51" name="Rectangle 4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CC43D5-A308-10F9-6594-19F4C698FA1C}"/>
              </a:ext>
            </a:extLst>
          </p:cNvPr>
          <p:cNvSpPr>
            <a:spLocks noGrp="1"/>
          </p:cNvSpPr>
          <p:nvPr>
            <p:ph type="title"/>
          </p:nvPr>
        </p:nvSpPr>
        <p:spPr>
          <a:xfrm>
            <a:off x="630935" y="640080"/>
            <a:ext cx="6128083" cy="1481328"/>
          </a:xfrm>
        </p:spPr>
        <p:txBody>
          <a:bodyPr anchor="b">
            <a:normAutofit/>
          </a:bodyPr>
          <a:lstStyle/>
          <a:p>
            <a:r>
              <a:rPr lang="en-US" sz="5600" dirty="0"/>
              <a:t>Statistics(India)</a:t>
            </a:r>
          </a:p>
        </p:txBody>
      </p:sp>
      <p:sp>
        <p:nvSpPr>
          <p:cNvPr id="5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D429E7"/>
          </a:solidFill>
          <a:ln w="38100" cap="rnd">
            <a:solidFill>
              <a:srgbClr val="D429E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3DC7196D-7A37-8825-F76E-E3188ECBB91A}"/>
              </a:ext>
            </a:extLst>
          </p:cNvPr>
          <p:cNvSpPr>
            <a:spLocks noGrp="1"/>
          </p:cNvSpPr>
          <p:nvPr>
            <p:ph idx="1"/>
          </p:nvPr>
        </p:nvSpPr>
        <p:spPr>
          <a:xfrm>
            <a:off x="630936" y="2660904"/>
            <a:ext cx="5464344" cy="3557016"/>
          </a:xfrm>
        </p:spPr>
        <p:txBody>
          <a:bodyPr lIns="109728" tIns="109728" rIns="109728" bIns="91440" anchor="t">
            <a:normAutofit fontScale="92500" lnSpcReduction="20000"/>
          </a:bodyPr>
          <a:lstStyle/>
          <a:p>
            <a:pPr marL="227965" indent="-227965">
              <a:lnSpc>
                <a:spcPct val="100000"/>
              </a:lnSpc>
            </a:pPr>
            <a:r>
              <a:rPr lang="en-US" sz="1800" b="1" dirty="0">
                <a:latin typeface="Söhne"/>
              </a:rPr>
              <a:t>According to the National Crime Records Bureau (NCRB) report, in 2019, a total of 28,585 women died by suicide in India, which accounts for 30.1% of the total suicides in the country.</a:t>
            </a:r>
          </a:p>
          <a:p>
            <a:pPr marL="227965" indent="-227965">
              <a:lnSpc>
                <a:spcPct val="100000"/>
              </a:lnSpc>
            </a:pPr>
            <a:r>
              <a:rPr lang="en-US" sz="1800" b="1" dirty="0">
                <a:latin typeface="Söhne"/>
              </a:rPr>
              <a:t>The suicide rate among women in India was 14.7 per 100,000 in 2019, compared to the global average of 7.7 per 100,000.</a:t>
            </a:r>
          </a:p>
          <a:p>
            <a:pPr marL="227965" indent="-227965">
              <a:lnSpc>
                <a:spcPct val="100000"/>
              </a:lnSpc>
            </a:pPr>
            <a:r>
              <a:rPr lang="en-US" sz="1800" b="1" dirty="0">
                <a:latin typeface="Söhne"/>
              </a:rPr>
              <a:t>The highest number of women suicides were reported in the age group of 15-39 years, accounting for 67.2% of all female suicides in 2019.</a:t>
            </a:r>
          </a:p>
          <a:p>
            <a:pPr marL="227965" indent="-227965">
              <a:lnSpc>
                <a:spcPct val="100000"/>
              </a:lnSpc>
            </a:pPr>
            <a:r>
              <a:rPr lang="en-US" sz="1800" b="1" dirty="0">
                <a:latin typeface="Söhne"/>
              </a:rPr>
              <a:t>The states with the highest suicide rates among women in India are Chhattisgarh, Tripura, and Tamil Nadu.</a:t>
            </a:r>
          </a:p>
        </p:txBody>
      </p:sp>
      <mc:AlternateContent xmlns:mc="http://schemas.openxmlformats.org/markup-compatibility/2006" xmlns:p14="http://schemas.microsoft.com/office/powerpoint/2010/main">
        <mc:Choice Requires="p14">
          <p:contentPart p14:bwMode="auto" r:id="rId3">
            <p14:nvContentPartPr>
              <p14:cNvPr id="50" name="Ink 4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50" name="Ink 4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4" name="Picture 4" descr="Chart, line chart&#10;&#10;Description automatically generated">
            <a:extLst>
              <a:ext uri="{FF2B5EF4-FFF2-40B4-BE49-F238E27FC236}">
                <a16:creationId xmlns:a16="http://schemas.microsoft.com/office/drawing/2014/main" id="{283D7035-BE98-AEB5-D8C8-ED697BBC5661}"/>
              </a:ext>
            </a:extLst>
          </p:cNvPr>
          <p:cNvPicPr>
            <a:picLocks noChangeAspect="1"/>
          </p:cNvPicPr>
          <p:nvPr/>
        </p:nvPicPr>
        <p:blipFill rotWithShape="1">
          <a:blip r:embed="rId5"/>
          <a:srcRect l="-456" t="2" r="-126"/>
          <a:stretch/>
        </p:blipFill>
        <p:spPr>
          <a:xfrm>
            <a:off x="6412993" y="1734909"/>
            <a:ext cx="5121777" cy="4192390"/>
          </a:xfrm>
          <a:prstGeom prst="rect">
            <a:avLst/>
          </a:prstGeom>
          <a:effectLst>
            <a:softEdge rad="50800"/>
          </a:effectLst>
        </p:spPr>
      </p:pic>
    </p:spTree>
    <p:extLst>
      <p:ext uri="{BB962C8B-B14F-4D97-AF65-F5344CB8AC3E}">
        <p14:creationId xmlns:p14="http://schemas.microsoft.com/office/powerpoint/2010/main" val="21403491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3AB5-7452-FDAC-F0E7-4F536DD8753D}"/>
              </a:ext>
            </a:extLst>
          </p:cNvPr>
          <p:cNvSpPr>
            <a:spLocks noGrp="1"/>
          </p:cNvSpPr>
          <p:nvPr>
            <p:ph type="title"/>
          </p:nvPr>
        </p:nvSpPr>
        <p:spPr/>
        <p:txBody>
          <a:bodyPr/>
          <a:lstStyle/>
          <a:p>
            <a:r>
              <a:rPr lang="en-US"/>
              <a:t>Statistics(China)</a:t>
            </a:r>
          </a:p>
        </p:txBody>
      </p:sp>
      <p:sp>
        <p:nvSpPr>
          <p:cNvPr id="3" name="Content Placeholder 2">
            <a:extLst>
              <a:ext uri="{FF2B5EF4-FFF2-40B4-BE49-F238E27FC236}">
                <a16:creationId xmlns:a16="http://schemas.microsoft.com/office/drawing/2014/main" id="{59EFC6C8-406A-B5D6-257D-540052FEFFA2}"/>
              </a:ext>
            </a:extLst>
          </p:cNvPr>
          <p:cNvSpPr>
            <a:spLocks noGrp="1"/>
          </p:cNvSpPr>
          <p:nvPr>
            <p:ph idx="1"/>
          </p:nvPr>
        </p:nvSpPr>
        <p:spPr/>
        <p:txBody>
          <a:bodyPr lIns="109728" tIns="109728" rIns="109728" bIns="91440" anchor="t">
            <a:normAutofit fontScale="92500" lnSpcReduction="20000"/>
          </a:bodyPr>
          <a:lstStyle/>
          <a:p>
            <a:pPr marL="227965" indent="-227965"/>
            <a:r>
              <a:rPr lang="en-US" dirty="0">
                <a:ea typeface="+mn-lt"/>
                <a:cs typeface="+mn-lt"/>
              </a:rPr>
              <a:t>In China, marginally more women than men die by suicide each year. China is one of the few countries in the world that has a higher suicide rate by women over men. It was found that females that attempted suicide were less likely to have been diagnosed with a mental disorder </a:t>
            </a:r>
            <a:endParaRPr lang="en-US" dirty="0"/>
          </a:p>
          <a:p>
            <a:pPr marL="227965" indent="-227965"/>
            <a:r>
              <a:rPr lang="en-US" dirty="0">
                <a:ea typeface="+mn-lt"/>
                <a:cs typeface="+mn-lt"/>
              </a:rPr>
              <a:t>According to </a:t>
            </a:r>
            <a:r>
              <a:rPr lang="en-IN" dirty="0">
                <a:ea typeface="+mn-lt"/>
                <a:cs typeface="+mn-lt"/>
              </a:rPr>
              <a:t>WHO’s stats</a:t>
            </a:r>
            <a:r>
              <a:rPr lang="en-US" dirty="0">
                <a:ea typeface="+mn-lt"/>
                <a:cs typeface="+mn-lt"/>
              </a:rPr>
              <a:t>: in 2016, the suicide rate in China per 100,000 people was  10.3 for women, one of the highest female suicide rates in the world</a:t>
            </a:r>
          </a:p>
          <a:p>
            <a:pPr marL="227965" indent="-227965"/>
            <a:r>
              <a:rPr lang="en-US" dirty="0">
                <a:ea typeface="+mn-lt"/>
                <a:cs typeface="+mn-lt"/>
              </a:rPr>
              <a:t>A </a:t>
            </a:r>
            <a:r>
              <a:rPr lang="en-IN" dirty="0">
                <a:ea typeface="+mn-lt"/>
                <a:cs typeface="+mn-lt"/>
              </a:rPr>
              <a:t>2008 study</a:t>
            </a:r>
            <a:r>
              <a:rPr lang="en-US" dirty="0">
                <a:ea typeface="+mn-lt"/>
                <a:cs typeface="+mn-lt"/>
              </a:rPr>
              <a:t>—</a:t>
            </a:r>
            <a:r>
              <a:rPr lang="en-IN" dirty="0">
                <a:ea typeface="+mn-lt"/>
                <a:cs typeface="+mn-lt"/>
              </a:rPr>
              <a:t> </a:t>
            </a:r>
            <a:r>
              <a:rPr lang="en-US" dirty="0">
                <a:ea typeface="+mn-lt"/>
                <a:cs typeface="+mn-lt"/>
              </a:rPr>
              <a:t>which was based on data from the 1990—found that: female suicides outnumbered male suicides by a 3:1 ratio; rural suicides outnumbered urban suicides by a 3:1 ratio;</a:t>
            </a:r>
            <a:endParaRPr lang="en-US" dirty="0"/>
          </a:p>
        </p:txBody>
      </p:sp>
    </p:spTree>
    <p:extLst>
      <p:ext uri="{BB962C8B-B14F-4D97-AF65-F5344CB8AC3E}">
        <p14:creationId xmlns:p14="http://schemas.microsoft.com/office/powerpoint/2010/main" val="21022118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3832-275C-2F93-D71E-204181210847}"/>
              </a:ext>
            </a:extLst>
          </p:cNvPr>
          <p:cNvSpPr>
            <a:spLocks noGrp="1"/>
          </p:cNvSpPr>
          <p:nvPr>
            <p:ph type="title"/>
          </p:nvPr>
        </p:nvSpPr>
        <p:spPr/>
        <p:txBody>
          <a:bodyPr/>
          <a:lstStyle/>
          <a:p>
            <a:r>
              <a:rPr lang="en-US"/>
              <a:t>Solutions</a:t>
            </a:r>
          </a:p>
        </p:txBody>
      </p:sp>
      <p:sp>
        <p:nvSpPr>
          <p:cNvPr id="3" name="Content Placeholder 2">
            <a:extLst>
              <a:ext uri="{FF2B5EF4-FFF2-40B4-BE49-F238E27FC236}">
                <a16:creationId xmlns:a16="http://schemas.microsoft.com/office/drawing/2014/main" id="{703CABDD-F3C6-8359-04E3-E1A1C3A79940}"/>
              </a:ext>
            </a:extLst>
          </p:cNvPr>
          <p:cNvSpPr>
            <a:spLocks noGrp="1"/>
          </p:cNvSpPr>
          <p:nvPr>
            <p:ph idx="1"/>
          </p:nvPr>
        </p:nvSpPr>
        <p:spPr/>
        <p:txBody>
          <a:bodyPr lIns="109728" tIns="109728" rIns="109728" bIns="91440" anchor="t">
            <a:noAutofit/>
          </a:bodyPr>
          <a:lstStyle/>
          <a:p>
            <a:pPr marL="0" indent="0">
              <a:buNone/>
            </a:pPr>
            <a:endParaRPr lang="en-US"/>
          </a:p>
          <a:p>
            <a:pPr marL="227965" indent="-227965"/>
            <a:r>
              <a:rPr lang="en-US"/>
              <a:t>Promote social support</a:t>
            </a:r>
          </a:p>
          <a:p>
            <a:pPr marL="227965" indent="-227965"/>
            <a:r>
              <a:rPr lang="en-US"/>
              <a:t>Address the root causes of suicide</a:t>
            </a:r>
          </a:p>
          <a:p>
            <a:pPr marL="227965" indent="-227965"/>
            <a:r>
              <a:rPr lang="en-US"/>
              <a:t>Increase awareness and education</a:t>
            </a:r>
          </a:p>
          <a:p>
            <a:pPr marL="227965" indent="-227965"/>
            <a:r>
              <a:rPr lang="en-US"/>
              <a:t>Create safe and supportive environments</a:t>
            </a:r>
          </a:p>
          <a:p>
            <a:pPr marL="227965" indent="-227965"/>
            <a:r>
              <a:rPr lang="en-US"/>
              <a:t>Address cultural and social norms</a:t>
            </a:r>
          </a:p>
          <a:p>
            <a:pPr marL="0" indent="0">
              <a:buNone/>
            </a:pPr>
            <a:endParaRPr lang="en-US"/>
          </a:p>
        </p:txBody>
      </p:sp>
    </p:spTree>
    <p:extLst>
      <p:ext uri="{BB962C8B-B14F-4D97-AF65-F5344CB8AC3E}">
        <p14:creationId xmlns:p14="http://schemas.microsoft.com/office/powerpoint/2010/main" val="15316643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CCC609-1AA0-DEF9-D1B1-FEEC2C8A3920}"/>
              </a:ext>
            </a:extLst>
          </p:cNvPr>
          <p:cNvSpPr txBox="1"/>
          <p:nvPr/>
        </p:nvSpPr>
        <p:spPr>
          <a:xfrm>
            <a:off x="502708" y="338666"/>
            <a:ext cx="5741458"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000000"/>
                </a:solidFill>
                <a:latin typeface="Modern Love"/>
              </a:rPr>
              <a:t>CONCLUSION</a:t>
            </a:r>
          </a:p>
        </p:txBody>
      </p:sp>
      <p:sp>
        <p:nvSpPr>
          <p:cNvPr id="3" name="TextBox 2">
            <a:extLst>
              <a:ext uri="{FF2B5EF4-FFF2-40B4-BE49-F238E27FC236}">
                <a16:creationId xmlns:a16="http://schemas.microsoft.com/office/drawing/2014/main" id="{B598C5B3-5851-5335-9476-D1BA46C200D6}"/>
              </a:ext>
            </a:extLst>
          </p:cNvPr>
          <p:cNvSpPr txBox="1"/>
          <p:nvPr/>
        </p:nvSpPr>
        <p:spPr>
          <a:xfrm>
            <a:off x="505354" y="1066270"/>
            <a:ext cx="10199687"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Microsoft JhengHei" panose="020B0604030504040204" pitchFamily="34" charset="-120"/>
                <a:ea typeface="Microsoft JhengHei" panose="020B0604030504040204" pitchFamily="34" charset="-120"/>
              </a:rPr>
              <a:t>To summarize, suicide is a major problem, especially among farmers, young people, and women. Economic, social, and psychological issues are typically interconnected and contribute to suicide ideation and behavior.</a:t>
            </a:r>
          </a:p>
          <a:p>
            <a:endParaRPr lang="en-US" dirty="0">
              <a:latin typeface="Microsoft JhengHei" panose="020B0604030504040204" pitchFamily="34" charset="-120"/>
              <a:ea typeface="Microsoft JhengHei" panose="020B0604030504040204" pitchFamily="34" charset="-120"/>
            </a:endParaRPr>
          </a:p>
          <a:p>
            <a:r>
              <a:rPr lang="en-US" dirty="0">
                <a:latin typeface="Microsoft JhengHei" panose="020B0604030504040204" pitchFamily="34" charset="-120"/>
                <a:ea typeface="Microsoft JhengHei" panose="020B0604030504040204" pitchFamily="34" charset="-120"/>
              </a:rPr>
              <a:t>Financial strain, unemployment, poverty, social marginalization, domestic abuse, and mental health concerns are all factors that can increase the risk of suicide for farmers, young people, and women.</a:t>
            </a:r>
          </a:p>
          <a:p>
            <a:endParaRPr lang="en-US" dirty="0">
              <a:latin typeface="Microsoft JhengHei" panose="020B0604030504040204" pitchFamily="34" charset="-120"/>
              <a:ea typeface="Microsoft JhengHei" panose="020B0604030504040204" pitchFamily="34" charset="-120"/>
            </a:endParaRPr>
          </a:p>
          <a:p>
            <a:r>
              <a:rPr lang="en-US" dirty="0">
                <a:latin typeface="Microsoft JhengHei" panose="020B0604030504040204" pitchFamily="34" charset="-120"/>
                <a:ea typeface="Microsoft JhengHei" panose="020B0604030504040204" pitchFamily="34" charset="-120"/>
              </a:rPr>
              <a:t>Actions should be taken to raise public understanding of mental health issues, expand the availability of counseling and support services, strengthen economically disadvantaged communities, and tackle the underlying causes of social exclusion and discrimination.</a:t>
            </a:r>
          </a:p>
          <a:p>
            <a:endParaRPr lang="en-US" dirty="0">
              <a:latin typeface="Microsoft JhengHei" panose="020B0604030504040204" pitchFamily="34" charset="-120"/>
              <a:ea typeface="Microsoft JhengHei" panose="020B0604030504040204" pitchFamily="34" charset="-120"/>
            </a:endParaRPr>
          </a:p>
          <a:p>
            <a:r>
              <a:rPr lang="en-US" dirty="0">
                <a:latin typeface="Microsoft JhengHei" panose="020B0604030504040204" pitchFamily="34" charset="-120"/>
                <a:ea typeface="Microsoft JhengHei" panose="020B0604030504040204" pitchFamily="34" charset="-120"/>
              </a:rPr>
              <a:t>Policymakers, civil society organizations, and other stakeholders must collaborate to create effective policies and programs to reduce suicide rates and aid individuals who have been affected.</a:t>
            </a:r>
          </a:p>
          <a:p>
            <a:endParaRPr lang="en-US" dirty="0">
              <a:latin typeface="Microsoft JhengHei" panose="020B0604030504040204" pitchFamily="34" charset="-120"/>
              <a:ea typeface="Microsoft JhengHei" panose="020B0604030504040204" pitchFamily="34" charset="-120"/>
            </a:endParaRPr>
          </a:p>
          <a:p>
            <a:r>
              <a:rPr lang="en-US" dirty="0">
                <a:latin typeface="Microsoft JhengHei" panose="020B0604030504040204" pitchFamily="34" charset="-120"/>
                <a:ea typeface="Microsoft JhengHei" panose="020B0604030504040204" pitchFamily="34" charset="-120"/>
              </a:rPr>
              <a:t>We should all do all we can to make our society more welcoming and equal so everyone can find happiness and success. Working together, we can make suicide unthinkable.</a:t>
            </a:r>
          </a:p>
        </p:txBody>
      </p:sp>
    </p:spTree>
    <p:extLst>
      <p:ext uri="{BB962C8B-B14F-4D97-AF65-F5344CB8AC3E}">
        <p14:creationId xmlns:p14="http://schemas.microsoft.com/office/powerpoint/2010/main" val="39148277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7406-F675-6B96-A719-EAAE9F27B44F}"/>
              </a:ext>
            </a:extLst>
          </p:cNvPr>
          <p:cNvSpPr txBox="1"/>
          <p:nvPr/>
        </p:nvSpPr>
        <p:spPr>
          <a:xfrm>
            <a:off x="873125" y="347310"/>
            <a:ext cx="645583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dirty="0">
                <a:latin typeface="Modern Love"/>
              </a:rPr>
              <a:t>BIBLIOGRAPHY</a:t>
            </a:r>
          </a:p>
          <a:p>
            <a:endParaRPr lang="en-US" dirty="0">
              <a:latin typeface="Modern Love"/>
            </a:endParaRPr>
          </a:p>
        </p:txBody>
      </p:sp>
      <p:sp>
        <p:nvSpPr>
          <p:cNvPr id="3" name="TextBox 2">
            <a:extLst>
              <a:ext uri="{FF2B5EF4-FFF2-40B4-BE49-F238E27FC236}">
                <a16:creationId xmlns:a16="http://schemas.microsoft.com/office/drawing/2014/main" id="{66C3BF76-EC34-1F3E-0F5B-96682A26BB76}"/>
              </a:ext>
            </a:extLst>
          </p:cNvPr>
          <p:cNvSpPr txBox="1"/>
          <p:nvPr/>
        </p:nvSpPr>
        <p:spPr>
          <a:xfrm>
            <a:off x="873125" y="992187"/>
            <a:ext cx="10252604"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AutoNum type="arabicPeriod"/>
            </a:pPr>
            <a:r>
              <a:rPr lang="en-US" b="1" dirty="0">
                <a:solidFill>
                  <a:srgbClr val="000000"/>
                </a:solidFill>
                <a:latin typeface="Söhne"/>
                <a:ea typeface="Söhne"/>
                <a:cs typeface="Söhne"/>
              </a:rPr>
              <a:t>"Suicide </a:t>
            </a:r>
            <a:r>
              <a:rPr lang="en-US" b="1" dirty="0">
                <a:latin typeface="Söhne"/>
                <a:ea typeface="Söhne"/>
                <a:cs typeface="Söhne"/>
              </a:rPr>
              <a:t>among</a:t>
            </a:r>
            <a:r>
              <a:rPr lang="en-US" b="1" dirty="0">
                <a:solidFill>
                  <a:srgbClr val="000000"/>
                </a:solidFill>
                <a:latin typeface="Söhne"/>
                <a:ea typeface="Söhne"/>
                <a:cs typeface="Söhne"/>
              </a:rPr>
              <a:t> Women in India: A Study of Trends and Social Correlates" by </a:t>
            </a:r>
            <a:r>
              <a:rPr lang="en-US" b="1" dirty="0" err="1">
                <a:solidFill>
                  <a:srgbClr val="000000"/>
                </a:solidFill>
                <a:latin typeface="Söhne"/>
                <a:ea typeface="Söhne"/>
                <a:cs typeface="Söhne"/>
              </a:rPr>
              <a:t>Sutapa</a:t>
            </a:r>
            <a:r>
              <a:rPr lang="en-US" b="1" dirty="0">
                <a:solidFill>
                  <a:srgbClr val="000000"/>
                </a:solidFill>
                <a:latin typeface="Söhne"/>
                <a:ea typeface="Söhne"/>
                <a:cs typeface="Söhne"/>
              </a:rPr>
              <a:t> Agrawal, Suresh Kumar, and Akanksha Srivastava (International Journal of Social Psychiatry, 2018).</a:t>
            </a:r>
            <a:endParaRPr lang="en-US" b="1" dirty="0">
              <a:latin typeface="Söhne"/>
            </a:endParaRPr>
          </a:p>
          <a:p>
            <a:pPr marL="342900" indent="-342900">
              <a:buAutoNum type="arabicPeriod"/>
            </a:pPr>
            <a:r>
              <a:rPr lang="en-US" b="1" dirty="0">
                <a:solidFill>
                  <a:srgbClr val="000000"/>
                </a:solidFill>
                <a:latin typeface="Söhne"/>
                <a:ea typeface="+mn-lt"/>
                <a:cs typeface="+mn-lt"/>
              </a:rPr>
              <a:t>"Women's Suicide in Rural China: A Qualitative Study" by Li Xing and </a:t>
            </a:r>
            <a:r>
              <a:rPr lang="en-US" b="1" dirty="0" err="1">
                <a:solidFill>
                  <a:srgbClr val="000000"/>
                </a:solidFill>
                <a:latin typeface="Söhne"/>
                <a:ea typeface="+mn-lt"/>
                <a:cs typeface="+mn-lt"/>
              </a:rPr>
              <a:t>Xiaoshu</a:t>
            </a:r>
            <a:r>
              <a:rPr lang="en-US" b="1" dirty="0">
                <a:solidFill>
                  <a:srgbClr val="000000"/>
                </a:solidFill>
                <a:latin typeface="Söhne"/>
                <a:ea typeface="+mn-lt"/>
                <a:cs typeface="+mn-lt"/>
              </a:rPr>
              <a:t> Li (Women's Studies International Forum, 2019).</a:t>
            </a:r>
            <a:endParaRPr lang="en-US" b="1" dirty="0">
              <a:solidFill>
                <a:srgbClr val="000000"/>
              </a:solidFill>
              <a:latin typeface="Söhne"/>
            </a:endParaRPr>
          </a:p>
          <a:p>
            <a:pPr marL="342900" indent="-342900">
              <a:buAutoNum type="arabicPeriod"/>
            </a:pPr>
            <a:r>
              <a:rPr lang="en-US" b="1" dirty="0">
                <a:solidFill>
                  <a:srgbClr val="000000"/>
                </a:solidFill>
                <a:latin typeface="Söhne"/>
                <a:ea typeface="+mn-lt"/>
                <a:cs typeface="+mn-lt"/>
              </a:rPr>
              <a:t>"Youth Suicide: Risk and Preventive Interventions" by Alexandra L. Fleischmann, Danuta Wasserman, and </a:t>
            </a:r>
            <a:r>
              <a:rPr lang="en-US" b="1" dirty="0" err="1">
                <a:solidFill>
                  <a:srgbClr val="000000"/>
                </a:solidFill>
                <a:latin typeface="Söhne"/>
                <a:ea typeface="+mn-lt"/>
                <a:cs typeface="+mn-lt"/>
              </a:rPr>
              <a:t>Benedikt</a:t>
            </a:r>
            <a:r>
              <a:rPr lang="en-US" b="1" dirty="0">
                <a:solidFill>
                  <a:srgbClr val="000000"/>
                </a:solidFill>
                <a:latin typeface="Söhne"/>
                <a:ea typeface="+mn-lt"/>
                <a:cs typeface="+mn-lt"/>
              </a:rPr>
              <a:t> </a:t>
            </a:r>
            <a:r>
              <a:rPr lang="en-US" b="1" dirty="0" err="1">
                <a:solidFill>
                  <a:srgbClr val="000000"/>
                </a:solidFill>
                <a:latin typeface="Söhne"/>
                <a:ea typeface="+mn-lt"/>
                <a:cs typeface="+mn-lt"/>
              </a:rPr>
              <a:t>Löwe</a:t>
            </a:r>
            <a:r>
              <a:rPr lang="en-US" b="1" dirty="0">
                <a:solidFill>
                  <a:srgbClr val="000000"/>
                </a:solidFill>
                <a:latin typeface="Söhne"/>
                <a:ea typeface="+mn-lt"/>
                <a:cs typeface="+mn-lt"/>
              </a:rPr>
              <a:t> (World Psychiatry, 2016).</a:t>
            </a:r>
            <a:endParaRPr lang="en-US" b="1" dirty="0">
              <a:solidFill>
                <a:srgbClr val="000000"/>
              </a:solidFill>
              <a:latin typeface="Söhne"/>
            </a:endParaRPr>
          </a:p>
          <a:p>
            <a:pPr marL="342900" indent="-342900">
              <a:buAutoNum type="arabicPeriod"/>
            </a:pPr>
            <a:r>
              <a:rPr lang="en-US" b="1" dirty="0">
                <a:solidFill>
                  <a:srgbClr val="000000"/>
                </a:solidFill>
                <a:latin typeface="Söhne"/>
                <a:ea typeface="+mn-lt"/>
                <a:cs typeface="+mn-lt"/>
              </a:rPr>
              <a:t>"Student Suicide in Higher Education: Challenges and Opportunities for Prevention" by Eric C. Strain, Charles E. Sammons, and Samuel M. McLean (Harvard Review of Psychiatry, 2019).</a:t>
            </a:r>
            <a:endParaRPr lang="en-US" b="1" dirty="0">
              <a:solidFill>
                <a:srgbClr val="000000"/>
              </a:solidFill>
              <a:latin typeface="Söhne"/>
            </a:endParaRPr>
          </a:p>
          <a:p>
            <a:pPr marL="342900" indent="-342900">
              <a:buAutoNum type="arabicPeriod"/>
            </a:pPr>
            <a:r>
              <a:rPr lang="en-US" b="1" dirty="0">
                <a:latin typeface="Söhne"/>
                <a:ea typeface="+mn-lt"/>
                <a:cs typeface="+mn-lt"/>
              </a:rPr>
              <a:t>"Farmers' Suicides in India: Magnitudes, Trends and Spatial Patterns" by K. Nagaraj and </a:t>
            </a:r>
            <a:r>
              <a:rPr lang="en-US" b="1" dirty="0" err="1">
                <a:latin typeface="Söhne"/>
                <a:ea typeface="+mn-lt"/>
                <a:cs typeface="+mn-lt"/>
              </a:rPr>
              <a:t>Srijit</a:t>
            </a:r>
            <a:r>
              <a:rPr lang="en-US" b="1" dirty="0">
                <a:latin typeface="Söhne"/>
                <a:ea typeface="+mn-lt"/>
                <a:cs typeface="+mn-lt"/>
              </a:rPr>
              <a:t> Mishra (Economic and Political Weekly, 2017).</a:t>
            </a:r>
            <a:endParaRPr lang="en-US" b="1" dirty="0">
              <a:latin typeface="Söhne"/>
            </a:endParaRPr>
          </a:p>
          <a:p>
            <a:pPr marL="342900" indent="-342900">
              <a:buAutoNum type="arabicPeriod"/>
            </a:pPr>
            <a:r>
              <a:rPr lang="en-US" b="1" dirty="0">
                <a:latin typeface="Söhne"/>
              </a:rPr>
              <a:t>"Causes of Farmers' Suicides in India: An Empirical Investigation" by Alok Kumar Pandey and Kumud Pandey (Journal of Developing Areas, 2017).</a:t>
            </a:r>
          </a:p>
          <a:p>
            <a:pPr marL="342900" indent="-342900">
              <a:buAutoNum type="arabicPeriod"/>
            </a:pPr>
            <a:r>
              <a:rPr lang="en-US" b="1" dirty="0">
                <a:latin typeface="Söhne"/>
                <a:ea typeface="+mn-lt"/>
                <a:cs typeface="+mn-lt"/>
              </a:rPr>
              <a:t>"Suicide Prevention" by the National Institute of Mental Health (NIMH).</a:t>
            </a:r>
            <a:endParaRPr lang="en-US" b="1" dirty="0">
              <a:latin typeface="Söhne"/>
            </a:endParaRPr>
          </a:p>
          <a:p>
            <a:pPr marL="342900" indent="-342900">
              <a:buAutoNum type="arabicPeriod"/>
            </a:pPr>
            <a:r>
              <a:rPr lang="en-US" b="1" dirty="0">
                <a:latin typeface="Söhne"/>
                <a:ea typeface="+mn-lt"/>
                <a:cs typeface="+mn-lt"/>
              </a:rPr>
              <a:t>"Understanding Suicide" by the American Psychological Association (APA).</a:t>
            </a:r>
            <a:endParaRPr lang="en-US" b="1" dirty="0">
              <a:latin typeface="Söhne"/>
            </a:endParaRPr>
          </a:p>
          <a:p>
            <a:pPr marL="342900" indent="-342900">
              <a:buAutoNum type="arabicPeriod"/>
            </a:pPr>
            <a:r>
              <a:rPr lang="en-US" b="1" dirty="0">
                <a:latin typeface="Söhne"/>
                <a:ea typeface="+mn-lt"/>
                <a:cs typeface="+mn-lt"/>
              </a:rPr>
              <a:t>"Suicide Prevention Lifeline" website and hotline.</a:t>
            </a:r>
          </a:p>
          <a:p>
            <a:r>
              <a:rPr lang="en-US" b="1" dirty="0"/>
              <a:t>10.</a:t>
            </a:r>
            <a:r>
              <a:rPr lang="en-US" b="1" dirty="0">
                <a:hlinkClick r:id="rId2"/>
              </a:rPr>
              <a:t> </a:t>
            </a:r>
            <a:r>
              <a:rPr lang="en-US" dirty="0">
                <a:hlinkClick r:id="rId2"/>
              </a:rPr>
              <a:t>NCRB’s ADSI Reports</a:t>
            </a:r>
            <a:endParaRPr lang="en-US" dirty="0"/>
          </a:p>
          <a:p>
            <a:pPr>
              <a:buFont typeface="Arial"/>
              <a:buChar char="•"/>
            </a:pPr>
            <a:endParaRPr lang="en-US" dirty="0">
              <a:solidFill>
                <a:srgbClr val="000000"/>
              </a:solidFill>
              <a:latin typeface="Modern Love"/>
            </a:endParaRPr>
          </a:p>
          <a:p>
            <a:pPr marL="285750" indent="-285750">
              <a:buFont typeface="Arial"/>
              <a:buChar char="•"/>
            </a:pPr>
            <a:endParaRPr lang="en-US" dirty="0">
              <a:solidFill>
                <a:srgbClr val="000000"/>
              </a:solidFill>
              <a:latin typeface="Modern Love"/>
            </a:endParaRPr>
          </a:p>
          <a:p>
            <a:endParaRPr lang="en-US" dirty="0">
              <a:solidFill>
                <a:srgbClr val="000000"/>
              </a:solidFill>
              <a:latin typeface="Modern Love"/>
            </a:endParaRPr>
          </a:p>
        </p:txBody>
      </p:sp>
    </p:spTree>
    <p:extLst>
      <p:ext uri="{BB962C8B-B14F-4D97-AF65-F5344CB8AC3E}">
        <p14:creationId xmlns:p14="http://schemas.microsoft.com/office/powerpoint/2010/main" val="37334581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D2E6170-CCDA-4A8E-93E5-71658BFB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BD4A95-9649-2BE9-F422-DC494429ECC7}"/>
              </a:ext>
            </a:extLst>
          </p:cNvPr>
          <p:cNvSpPr>
            <a:spLocks noGrp="1"/>
          </p:cNvSpPr>
          <p:nvPr>
            <p:ph type="title"/>
          </p:nvPr>
        </p:nvSpPr>
        <p:spPr>
          <a:xfrm>
            <a:off x="841249" y="644652"/>
            <a:ext cx="4175759" cy="5568696"/>
          </a:xfrm>
        </p:spPr>
        <p:txBody>
          <a:bodyPr>
            <a:normAutofit/>
          </a:bodyPr>
          <a:lstStyle/>
          <a:p>
            <a:r>
              <a:rPr lang="en-US" sz="7200"/>
              <a:t>Contents</a:t>
            </a:r>
          </a:p>
        </p:txBody>
      </p:sp>
      <p:sp>
        <p:nvSpPr>
          <p:cNvPr id="20" name="Freeform: Shape 19">
            <a:extLst>
              <a:ext uri="{FF2B5EF4-FFF2-40B4-BE49-F238E27FC236}">
                <a16:creationId xmlns:a16="http://schemas.microsoft.com/office/drawing/2014/main" id="{A80EBCDD-54A3-491E-9753-1240601E7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77732" y="0"/>
            <a:ext cx="6714269" cy="6858000"/>
          </a:xfrm>
          <a:custGeom>
            <a:avLst/>
            <a:gdLst>
              <a:gd name="connsiteX0" fmla="*/ 1097203 w 6714269"/>
              <a:gd name="connsiteY0" fmla="*/ 0 h 6858000"/>
              <a:gd name="connsiteX1" fmla="*/ 1154155 w 6714269"/>
              <a:gd name="connsiteY1" fmla="*/ 0 h 6858000"/>
              <a:gd name="connsiteX2" fmla="*/ 972305 w 6714269"/>
              <a:gd name="connsiteY2" fmla="*/ 343212 h 6858000"/>
              <a:gd name="connsiteX3" fmla="*/ 780524 w 6714269"/>
              <a:gd name="connsiteY3" fmla="*/ 761067 h 6858000"/>
              <a:gd name="connsiteX4" fmla="*/ 737045 w 6714269"/>
              <a:gd name="connsiteY4" fmla="*/ 865164 h 6858000"/>
              <a:gd name="connsiteX5" fmla="*/ 762322 w 6714269"/>
              <a:gd name="connsiteY5" fmla="*/ 830676 h 6858000"/>
              <a:gd name="connsiteX6" fmla="*/ 1118805 w 6714269"/>
              <a:gd name="connsiteY6" fmla="*/ 160440 h 6858000"/>
              <a:gd name="connsiteX7" fmla="*/ 1221640 w 6714269"/>
              <a:gd name="connsiteY7" fmla="*/ 0 h 6858000"/>
              <a:gd name="connsiteX8" fmla="*/ 6714269 w 6714269"/>
              <a:gd name="connsiteY8" fmla="*/ 0 h 6858000"/>
              <a:gd name="connsiteX9" fmla="*/ 6714269 w 6714269"/>
              <a:gd name="connsiteY9" fmla="*/ 6858000 h 6858000"/>
              <a:gd name="connsiteX10" fmla="*/ 704817 w 6714269"/>
              <a:gd name="connsiteY10" fmla="*/ 6858000 h 6858000"/>
              <a:gd name="connsiteX11" fmla="*/ 618717 w 6714269"/>
              <a:gd name="connsiteY11" fmla="*/ 6672538 h 6858000"/>
              <a:gd name="connsiteX12" fmla="*/ 309324 w 6714269"/>
              <a:gd name="connsiteY12" fmla="*/ 5833618 h 6858000"/>
              <a:gd name="connsiteX13" fmla="*/ 209850 w 6714269"/>
              <a:gd name="connsiteY13" fmla="*/ 5484180 h 6858000"/>
              <a:gd name="connsiteX14" fmla="*/ 211619 w 6714269"/>
              <a:gd name="connsiteY14" fmla="*/ 5517653 h 6858000"/>
              <a:gd name="connsiteX15" fmla="*/ 361778 w 6714269"/>
              <a:gd name="connsiteY15" fmla="*/ 6145524 h 6858000"/>
              <a:gd name="connsiteX16" fmla="*/ 591356 w 6714269"/>
              <a:gd name="connsiteY16" fmla="*/ 6843306 h 6858000"/>
              <a:gd name="connsiteX17" fmla="*/ 597415 w 6714269"/>
              <a:gd name="connsiteY17" fmla="*/ 6858000 h 6858000"/>
              <a:gd name="connsiteX18" fmla="*/ 545224 w 6714269"/>
              <a:gd name="connsiteY18" fmla="*/ 6858000 h 6858000"/>
              <a:gd name="connsiteX19" fmla="*/ 533604 w 6714269"/>
              <a:gd name="connsiteY19" fmla="*/ 6830072 h 6858000"/>
              <a:gd name="connsiteX20" fmla="*/ 169657 w 6714269"/>
              <a:gd name="connsiteY20" fmla="*/ 5556577 h 6858000"/>
              <a:gd name="connsiteX21" fmla="*/ 12169 w 6714269"/>
              <a:gd name="connsiteY21" fmla="*/ 4362835 h 6858000"/>
              <a:gd name="connsiteX22" fmla="*/ 46168 w 6714269"/>
              <a:gd name="connsiteY22" fmla="*/ 3338487 h 6858000"/>
              <a:gd name="connsiteX23" fmla="*/ 490574 w 6714269"/>
              <a:gd name="connsiteY23" fmla="*/ 1381078 h 6858000"/>
              <a:gd name="connsiteX24" fmla="*/ 984701 w 6714269"/>
              <a:gd name="connsiteY24"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14269"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6714269" y="0"/>
                </a:lnTo>
                <a:lnTo>
                  <a:pt x="6714269"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rgbClr val="D429E7"/>
          </a:solidFill>
          <a:ln w="6857" cap="flat">
            <a:noFill/>
            <a:prstDash val="solid"/>
            <a:miter/>
          </a:ln>
        </p:spPr>
        <p:txBody>
          <a:bodyPr wrap="square" rtlCol="0" anchor="ctr">
            <a:noAutofit/>
          </a:bodyPr>
          <a:lstStyle/>
          <a:p>
            <a:endParaRPr lang="en-US"/>
          </a:p>
        </p:txBody>
      </p:sp>
      <p:sp>
        <p:nvSpPr>
          <p:cNvPr id="23" name="Content Placeholder 2">
            <a:extLst>
              <a:ext uri="{FF2B5EF4-FFF2-40B4-BE49-F238E27FC236}">
                <a16:creationId xmlns:a16="http://schemas.microsoft.com/office/drawing/2014/main" id="{FF6E809B-8490-BF50-1467-6F06F10CDBEB}"/>
              </a:ext>
            </a:extLst>
          </p:cNvPr>
          <p:cNvSpPr>
            <a:spLocks noGrp="1"/>
          </p:cNvSpPr>
          <p:nvPr>
            <p:ph idx="1"/>
          </p:nvPr>
        </p:nvSpPr>
        <p:spPr>
          <a:xfrm>
            <a:off x="6365405" y="644654"/>
            <a:ext cx="4985348" cy="5568695"/>
          </a:xfrm>
        </p:spPr>
        <p:txBody>
          <a:bodyPr anchor="ctr">
            <a:normAutofit/>
          </a:bodyPr>
          <a:lstStyle/>
          <a:p>
            <a:r>
              <a:rPr lang="en-US" b="1">
                <a:solidFill>
                  <a:srgbClr val="FFFFFF"/>
                </a:solidFill>
                <a:latin typeface="Bahnschrift Light Condensed" panose="020B0502040204020203" pitchFamily="34" charset="0"/>
              </a:rPr>
              <a:t>Farmer Suicides</a:t>
            </a:r>
          </a:p>
          <a:p>
            <a:r>
              <a:rPr lang="en-US" b="1">
                <a:solidFill>
                  <a:srgbClr val="FFFFFF"/>
                </a:solidFill>
                <a:latin typeface="Bahnschrift Light Condensed" panose="020B0502040204020203" pitchFamily="34" charset="0"/>
              </a:rPr>
              <a:t>Student/Youth Suicides</a:t>
            </a:r>
          </a:p>
          <a:p>
            <a:r>
              <a:rPr lang="en-US" b="1">
                <a:solidFill>
                  <a:srgbClr val="FFFFFF"/>
                </a:solidFill>
                <a:latin typeface="Bahnschrift Light Condensed" panose="020B0502040204020203" pitchFamily="34" charset="0"/>
              </a:rPr>
              <a:t>Suicide among women in India and China</a:t>
            </a:r>
          </a:p>
          <a:p>
            <a:r>
              <a:rPr lang="en-US" b="1">
                <a:solidFill>
                  <a:srgbClr val="FFFFFF"/>
                </a:solidFill>
                <a:latin typeface="Bahnschrift Light Condensed" panose="020B0502040204020203" pitchFamily="34" charset="0"/>
              </a:rPr>
              <a:t>Suicide related to financial crisis</a:t>
            </a:r>
          </a:p>
        </p:txBody>
      </p:sp>
    </p:spTree>
    <p:extLst>
      <p:ext uri="{BB962C8B-B14F-4D97-AF65-F5344CB8AC3E}">
        <p14:creationId xmlns:p14="http://schemas.microsoft.com/office/powerpoint/2010/main" val="24599835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rgbClr val="D429E7"/>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DB3FBF3-4C00-D587-BE93-FA9FDCB4B8D6}"/>
              </a:ext>
            </a:extLst>
          </p:cNvPr>
          <p:cNvSpPr>
            <a:spLocks noGrp="1"/>
          </p:cNvSpPr>
          <p:nvPr>
            <p:ph type="title"/>
          </p:nvPr>
        </p:nvSpPr>
        <p:spPr>
          <a:xfrm>
            <a:off x="841246" y="673770"/>
            <a:ext cx="3644489" cy="2414488"/>
          </a:xfrm>
        </p:spPr>
        <p:txBody>
          <a:bodyPr anchor="t">
            <a:normAutofit/>
          </a:bodyPr>
          <a:lstStyle/>
          <a:p>
            <a:pPr>
              <a:lnSpc>
                <a:spcPct val="90000"/>
              </a:lnSpc>
            </a:pPr>
            <a:r>
              <a:rPr lang="en-US" sz="4100">
                <a:solidFill>
                  <a:schemeClr val="bg1"/>
                </a:solidFill>
              </a:rPr>
              <a:t>Theories Analyzing Suicide Rates</a:t>
            </a:r>
          </a:p>
        </p:txBody>
      </p:sp>
      <p:sp>
        <p:nvSpPr>
          <p:cNvPr id="9" name="Content Placeholder 2">
            <a:extLst>
              <a:ext uri="{FF2B5EF4-FFF2-40B4-BE49-F238E27FC236}">
                <a16:creationId xmlns:a16="http://schemas.microsoft.com/office/drawing/2014/main" id="{7A079AC0-72F8-8009-96B7-B87EBA7CD9B3}"/>
              </a:ext>
            </a:extLst>
          </p:cNvPr>
          <p:cNvSpPr>
            <a:spLocks noGrp="1"/>
          </p:cNvSpPr>
          <p:nvPr>
            <p:ph idx="1"/>
          </p:nvPr>
        </p:nvSpPr>
        <p:spPr>
          <a:xfrm>
            <a:off x="5579345" y="807974"/>
            <a:ext cx="5518974" cy="5666502"/>
          </a:xfrm>
        </p:spPr>
        <p:txBody>
          <a:bodyPr lIns="109728" tIns="109728" rIns="109728" bIns="91440" anchor="ctr">
            <a:normAutofit/>
          </a:bodyPr>
          <a:lstStyle/>
          <a:p>
            <a:pPr marL="227965" indent="-227965">
              <a:lnSpc>
                <a:spcPct val="100000"/>
              </a:lnSpc>
              <a:buFont typeface="+mj-lt"/>
              <a:buAutoNum type="arabicPeriod"/>
            </a:pPr>
            <a:r>
              <a:rPr lang="en-US" sz="1600" spc="0" dirty="0">
                <a:latin typeface="Bahnschrift Condensed"/>
              </a:rPr>
              <a:t>Durkheim's Theory of Suicide: Emile Durkheim's theory of suicide suggests that social integration and regulation are crucial in determining suicide rates. According to Durkheim, individuals with weaker social ties and lower levels of social regulation are more likely to experience anomie (a state of normlessness or social disintegration). They, thus, are more likely to take their own lives.</a:t>
            </a:r>
          </a:p>
          <a:p>
            <a:pPr marL="227965" indent="-227965">
              <a:lnSpc>
                <a:spcPct val="100000"/>
              </a:lnSpc>
              <a:buFont typeface="+mj-lt"/>
              <a:buAutoNum type="arabicPeriod"/>
            </a:pPr>
            <a:r>
              <a:rPr lang="en-US" sz="1600" spc="0" dirty="0">
                <a:latin typeface="Bahnschrift Condensed"/>
              </a:rPr>
              <a:t>Strain Theory: This theory emphasizes the role of social and economic strain in contributing to suicide. According to this theory, individuals who experience high levels of strain, such as poverty or unemployment, may be more likely to experience feelings of hopelessness and despair that can lead to suicide.</a:t>
            </a:r>
          </a:p>
          <a:p>
            <a:pPr marL="227965" indent="-227965">
              <a:lnSpc>
                <a:spcPct val="100000"/>
              </a:lnSpc>
              <a:buFont typeface="+mj-lt"/>
              <a:buAutoNum type="arabicPeriod"/>
            </a:pPr>
            <a:r>
              <a:rPr lang="en-US" sz="1600" spc="0" dirty="0">
                <a:latin typeface="Bahnschrift Condensed"/>
              </a:rPr>
              <a:t>Social Learning Theory: This theory suggests that suicide can be learned through social interactions and modeling. Individuals may learn suicidal behaviors or attitudes from others, including family members, peers, and media representations of suicide.</a:t>
            </a:r>
          </a:p>
          <a:p>
            <a:pPr marL="227965" indent="-227965">
              <a:lnSpc>
                <a:spcPct val="100000"/>
              </a:lnSpc>
              <a:buFont typeface="+mj-lt"/>
              <a:buAutoNum type="arabicPeriod"/>
            </a:pPr>
            <a:r>
              <a:rPr lang="en-US" sz="1600" spc="0" dirty="0">
                <a:latin typeface="Bahnschrift Condensed"/>
              </a:rPr>
              <a:t>Critical Theory: This theory emphasizes the role of power and oppression in shaping social conditions that contribute to suicide. According to this theory, suicide may be seen as a response to the oppressive conditions of capitalist society, including economic inequality, social injustice, and cultural marginalization.</a:t>
            </a:r>
          </a:p>
          <a:p>
            <a:pPr marL="227965" indent="-227965">
              <a:lnSpc>
                <a:spcPct val="100000"/>
              </a:lnSpc>
            </a:pPr>
            <a:endParaRPr lang="en-US" sz="1600" spc="0" dirty="0">
              <a:latin typeface="Bahnschrift Condensed" panose="020B0502040204020203" pitchFamily="34" charset="0"/>
            </a:endParaRPr>
          </a:p>
        </p:txBody>
      </p:sp>
    </p:spTree>
    <p:extLst>
      <p:ext uri="{BB962C8B-B14F-4D97-AF65-F5344CB8AC3E}">
        <p14:creationId xmlns:p14="http://schemas.microsoft.com/office/powerpoint/2010/main" val="21319578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1" name="Rectangle 76">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78">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347415"/>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rgbClr val="D429E7"/>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927E18C-0E31-13D9-2E2A-4C6869B5C8E4}"/>
              </a:ext>
            </a:extLst>
          </p:cNvPr>
          <p:cNvSpPr>
            <a:spLocks noGrp="1"/>
          </p:cNvSpPr>
          <p:nvPr>
            <p:ph type="title"/>
          </p:nvPr>
        </p:nvSpPr>
        <p:spPr>
          <a:xfrm>
            <a:off x="838200" y="401222"/>
            <a:ext cx="10515600" cy="1348065"/>
          </a:xfrm>
        </p:spPr>
        <p:txBody>
          <a:bodyPr>
            <a:normAutofit/>
          </a:bodyPr>
          <a:lstStyle/>
          <a:p>
            <a:pPr algn="ctr">
              <a:lnSpc>
                <a:spcPct val="90000"/>
              </a:lnSpc>
            </a:pPr>
            <a:r>
              <a:rPr lang="en-US" sz="3700">
                <a:solidFill>
                  <a:schemeClr val="bg1"/>
                </a:solidFill>
              </a:rPr>
              <a:t>Background and Significance of the topic</a:t>
            </a:r>
          </a:p>
        </p:txBody>
      </p:sp>
      <p:sp>
        <p:nvSpPr>
          <p:cNvPr id="133" name="Content Placeholder 2">
            <a:extLst>
              <a:ext uri="{FF2B5EF4-FFF2-40B4-BE49-F238E27FC236}">
                <a16:creationId xmlns:a16="http://schemas.microsoft.com/office/drawing/2014/main" id="{ABD6F00A-3166-C6B9-8E6C-E1F3694D92D3}"/>
              </a:ext>
            </a:extLst>
          </p:cNvPr>
          <p:cNvSpPr>
            <a:spLocks noGrp="1"/>
          </p:cNvSpPr>
          <p:nvPr>
            <p:ph idx="1"/>
          </p:nvPr>
        </p:nvSpPr>
        <p:spPr>
          <a:xfrm>
            <a:off x="838200" y="2586790"/>
            <a:ext cx="10515600" cy="3590175"/>
          </a:xfrm>
        </p:spPr>
        <p:txBody>
          <a:bodyPr>
            <a:noAutofit/>
          </a:bodyPr>
          <a:lstStyle/>
          <a:p>
            <a:pPr>
              <a:lnSpc>
                <a:spcPct val="100000"/>
              </a:lnSpc>
            </a:pPr>
            <a:r>
              <a:rPr lang="en-US" sz="1600" b="1" dirty="0">
                <a:latin typeface="Söhne"/>
              </a:rPr>
              <a:t>According to the World Health Organization (WHO), over 700,000 people die by suicide yearly, translating to one person every 40 seconds.</a:t>
            </a:r>
          </a:p>
          <a:p>
            <a:pPr>
              <a:lnSpc>
                <a:spcPct val="100000"/>
              </a:lnSpc>
              <a:buFont typeface="Arial" panose="020B0604020202020204" pitchFamily="34" charset="0"/>
              <a:buChar char="•"/>
            </a:pPr>
            <a:r>
              <a:rPr lang="en-US" sz="1600" b="1" dirty="0">
                <a:latin typeface="Söhne"/>
              </a:rPr>
              <a:t>Suicide is the second leading cause of death among 15-29-year-olds globally, with 79% of suicides occurring in low- and middle-income countries.</a:t>
            </a:r>
          </a:p>
          <a:p>
            <a:pPr>
              <a:lnSpc>
                <a:spcPct val="100000"/>
              </a:lnSpc>
              <a:buFont typeface="Arial" panose="020B0604020202020204" pitchFamily="34" charset="0"/>
              <a:buChar char="•"/>
            </a:pPr>
            <a:r>
              <a:rPr lang="en-US" sz="1600" b="1" dirty="0">
                <a:latin typeface="Söhne"/>
              </a:rPr>
              <a:t>Suicide not only impacts the mental health of individuals but also has a significant social and economic impact on families and societies.</a:t>
            </a:r>
          </a:p>
          <a:p>
            <a:pPr>
              <a:lnSpc>
                <a:spcPct val="100000"/>
              </a:lnSpc>
              <a:buFont typeface="Arial" panose="020B0604020202020204" pitchFamily="34" charset="0"/>
              <a:buChar char="•"/>
            </a:pPr>
            <a:r>
              <a:rPr lang="en-US" sz="1600" b="1" dirty="0">
                <a:latin typeface="Söhne"/>
              </a:rPr>
              <a:t>Suicide prevention and awareness have become a pressing concern for policymakers, healthcare professionals, and communities worldwide.</a:t>
            </a:r>
          </a:p>
          <a:p>
            <a:pPr>
              <a:lnSpc>
                <a:spcPct val="100000"/>
              </a:lnSpc>
              <a:buFont typeface="Arial" panose="020B0604020202020204" pitchFamily="34" charset="0"/>
              <a:buChar char="•"/>
            </a:pPr>
            <a:r>
              <a:rPr lang="en-US" sz="1600" b="1" dirty="0">
                <a:latin typeface="Söhne"/>
              </a:rPr>
              <a:t> This presentation explores various aspects of suicide, including the subtopics of farmer suicides, student/youth suicides, suicide among women in India and China, suicide related to the financial crisis, suicide rates in Indian states, and ritualistic suicide. By understanding these different facets of suicide, we can develop effective strategies to prevent suicide and support those struggling with suicidal thoughts or behavior.</a:t>
            </a:r>
          </a:p>
          <a:p>
            <a:pPr>
              <a:lnSpc>
                <a:spcPct val="100000"/>
              </a:lnSpc>
            </a:pPr>
            <a:endParaRPr lang="en-US" sz="1600" dirty="0"/>
          </a:p>
        </p:txBody>
      </p:sp>
    </p:spTree>
    <p:extLst>
      <p:ext uri="{BB962C8B-B14F-4D97-AF65-F5344CB8AC3E}">
        <p14:creationId xmlns:p14="http://schemas.microsoft.com/office/powerpoint/2010/main" val="42355545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97" name="Rectangle 9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Green and dry land">
            <a:extLst>
              <a:ext uri="{FF2B5EF4-FFF2-40B4-BE49-F238E27FC236}">
                <a16:creationId xmlns:a16="http://schemas.microsoft.com/office/drawing/2014/main" id="{D0559291-0116-8190-6BD4-4949556D4C52}"/>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9661" r="4137" b="-1"/>
          <a:stretch/>
        </p:blipFill>
        <p:spPr>
          <a:xfrm>
            <a:off x="20" y="10"/>
            <a:ext cx="12188931" cy="6857991"/>
          </a:xfrm>
          <a:prstGeom prst="rect">
            <a:avLst/>
          </a:prstGeom>
        </p:spPr>
      </p:pic>
      <p:sp>
        <p:nvSpPr>
          <p:cNvPr id="98" name="Rectangle 92">
            <a:extLst>
              <a:ext uri="{FF2B5EF4-FFF2-40B4-BE49-F238E27FC236}">
                <a16:creationId xmlns:a16="http://schemas.microsoft.com/office/drawing/2014/main" id="{8F51725E-A483-43B2-A6F2-C44F502FE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937550"/>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E8C59-7989-F726-75DA-FD73FDD35E1A}"/>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lnSpc>
                <a:spcPct val="90000"/>
              </a:lnSpc>
            </a:pPr>
            <a:r>
              <a:rPr lang="en-US" sz="10000"/>
              <a:t>Farmer Suicides</a:t>
            </a:r>
          </a:p>
        </p:txBody>
      </p:sp>
      <p:sp>
        <p:nvSpPr>
          <p:cNvPr id="95"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7"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1265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C86F0-8591-2CDA-AA92-36128353325F}"/>
              </a:ext>
            </a:extLst>
          </p:cNvPr>
          <p:cNvSpPr>
            <a:spLocks noGrp="1"/>
          </p:cNvSpPr>
          <p:nvPr>
            <p:ph type="title"/>
          </p:nvPr>
        </p:nvSpPr>
        <p:spPr/>
        <p:txBody>
          <a:bodyPr/>
          <a:lstStyle/>
          <a:p>
            <a:r>
              <a:rPr lang="en-US" dirty="0"/>
              <a:t>Relation with Durkheim theory</a:t>
            </a:r>
          </a:p>
        </p:txBody>
      </p:sp>
      <p:sp>
        <p:nvSpPr>
          <p:cNvPr id="3" name="Content Placeholder 2">
            <a:extLst>
              <a:ext uri="{FF2B5EF4-FFF2-40B4-BE49-F238E27FC236}">
                <a16:creationId xmlns:a16="http://schemas.microsoft.com/office/drawing/2014/main" id="{9880DC12-5638-4675-2922-030A81657A89}"/>
              </a:ext>
            </a:extLst>
          </p:cNvPr>
          <p:cNvSpPr>
            <a:spLocks noGrp="1"/>
          </p:cNvSpPr>
          <p:nvPr>
            <p:ph idx="1"/>
          </p:nvPr>
        </p:nvSpPr>
        <p:spPr>
          <a:xfrm>
            <a:off x="404284" y="1823551"/>
            <a:ext cx="11468099" cy="4251960"/>
          </a:xfrm>
        </p:spPr>
        <p:txBody>
          <a:bodyPr lIns="109728" tIns="109728" rIns="109728" bIns="91440" anchor="t">
            <a:noAutofit/>
          </a:bodyPr>
          <a:lstStyle/>
          <a:p>
            <a:pPr marL="227965" indent="-227965">
              <a:buNone/>
            </a:pPr>
            <a:r>
              <a:rPr lang="en-US" sz="1800" dirty="0">
                <a:ea typeface="+mn-lt"/>
                <a:cs typeface="+mn-lt"/>
              </a:rPr>
              <a:t>Emile Durkheim's theory of suicide suggests that suicide is not only a personal choice, but also influenced by social factors. He argued that suicide rates can be explained by the level of social integration and regulation in a society.</a:t>
            </a:r>
            <a:endParaRPr lang="en-US" sz="1800" dirty="0"/>
          </a:p>
          <a:p>
            <a:pPr marL="227965" indent="-227965">
              <a:buNone/>
            </a:pPr>
            <a:r>
              <a:rPr lang="en-US" sz="1800" dirty="0">
                <a:ea typeface="+mn-lt"/>
                <a:cs typeface="+mn-lt"/>
              </a:rPr>
              <a:t>In the case of farmer suicides, Durkheim's theory may be applicable in the sense that these suicides are not solely the result of individual mental health problems or personal struggles, but are also influenced by social and economic factors that impact the farming community as a whole.</a:t>
            </a:r>
          </a:p>
          <a:p>
            <a:pPr marL="227965" indent="-227965">
              <a:buNone/>
            </a:pPr>
            <a:r>
              <a:rPr lang="en-US" sz="1800" dirty="0">
                <a:ea typeface="+mn-lt"/>
                <a:cs typeface="+mn-lt"/>
              </a:rPr>
              <a:t>For example, farmers may experience social isolation due to the nature of their work and the remote locations of their farms. They may also face economic stress and uncertainty, particularly in times of drought or low crop yields. These factors can contribute to feelings of hopelessness and despair, which may increase the likelihood of suicide.</a:t>
            </a:r>
          </a:p>
          <a:p>
            <a:pPr marL="227965" indent="-227965">
              <a:buNone/>
            </a:pPr>
            <a:r>
              <a:rPr lang="en-US" sz="1800" dirty="0">
                <a:ea typeface="+mn-lt"/>
                <a:cs typeface="+mn-lt"/>
              </a:rPr>
              <a:t>Therefore, it can be argued that Durkheim's theory is relevant to understanding the issue of farmer suicides, as it highlights the importance of considering broader social and economic factors in addition to individual factors when examining suicide rates.</a:t>
            </a:r>
          </a:p>
          <a:p>
            <a:pPr marL="0" indent="0">
              <a:buNone/>
            </a:pPr>
            <a:endParaRPr lang="en-US" sz="1800" dirty="0"/>
          </a:p>
        </p:txBody>
      </p:sp>
    </p:spTree>
    <p:extLst>
      <p:ext uri="{BB962C8B-B14F-4D97-AF65-F5344CB8AC3E}">
        <p14:creationId xmlns:p14="http://schemas.microsoft.com/office/powerpoint/2010/main" val="16378730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6D4F4C1-085D-BB78-1FBA-7FB1C2F075C9}"/>
              </a:ext>
            </a:extLst>
          </p:cNvPr>
          <p:cNvSpPr>
            <a:spLocks noGrp="1"/>
          </p:cNvSpPr>
          <p:nvPr>
            <p:ph type="title"/>
          </p:nvPr>
        </p:nvSpPr>
        <p:spPr>
          <a:xfrm>
            <a:off x="640080" y="325370"/>
            <a:ext cx="6894576" cy="1784538"/>
          </a:xfrm>
        </p:spPr>
        <p:txBody>
          <a:bodyPr anchor="b">
            <a:normAutofit/>
          </a:bodyPr>
          <a:lstStyle/>
          <a:p>
            <a:r>
              <a:rPr lang="en-US" sz="7200" dirty="0"/>
              <a:t>Background</a:t>
            </a:r>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395391"/>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D429E7"/>
          </a:solidFill>
          <a:ln w="38100" cap="rnd">
            <a:solidFill>
              <a:srgbClr val="D429E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E63148-3E01-5D9F-A8DB-C73B24EFE80B}"/>
              </a:ext>
            </a:extLst>
          </p:cNvPr>
          <p:cNvSpPr>
            <a:spLocks noGrp="1"/>
          </p:cNvSpPr>
          <p:nvPr>
            <p:ph idx="1"/>
          </p:nvPr>
        </p:nvSpPr>
        <p:spPr>
          <a:xfrm>
            <a:off x="640080" y="2708307"/>
            <a:ext cx="6894576" cy="3485260"/>
          </a:xfrm>
        </p:spPr>
        <p:txBody>
          <a:bodyPr>
            <a:normAutofit/>
          </a:bodyPr>
          <a:lstStyle/>
          <a:p>
            <a:pPr>
              <a:lnSpc>
                <a:spcPct val="100000"/>
              </a:lnSpc>
              <a:buFont typeface="Arial" panose="020B0604020202020204" pitchFamily="34" charset="0"/>
              <a:buChar char="•"/>
            </a:pPr>
            <a:r>
              <a:rPr lang="en-US" sz="2000" dirty="0">
                <a:latin typeface="Bahnschrift Light Condensed" panose="020B0502040204020203" pitchFamily="34" charset="0"/>
              </a:rPr>
              <a:t>India is one of the world's largest agricultural economies, with over half of the population dependent on agriculture for their livelihood.</a:t>
            </a:r>
          </a:p>
          <a:p>
            <a:pPr>
              <a:lnSpc>
                <a:spcPct val="100000"/>
              </a:lnSpc>
            </a:pPr>
            <a:r>
              <a:rPr lang="en-US" sz="2000" b="0" i="0" dirty="0">
                <a:effectLst/>
                <a:latin typeface="Bahnschrift Light Condensed" panose="020B0502040204020203" pitchFamily="34" charset="0"/>
              </a:rPr>
              <a:t>Farmers are the backbone of India's agriculture, contributing to the country's food security and economy.</a:t>
            </a:r>
            <a:endParaRPr lang="en-US" sz="2000" dirty="0">
              <a:latin typeface="Bahnschrift Light Condensed" panose="020B0502040204020203" pitchFamily="34" charset="0"/>
            </a:endParaRPr>
          </a:p>
          <a:p>
            <a:pPr>
              <a:lnSpc>
                <a:spcPct val="100000"/>
              </a:lnSpc>
              <a:buFont typeface="Arial" panose="020B0604020202020204" pitchFamily="34" charset="0"/>
              <a:buChar char="•"/>
            </a:pPr>
            <a:r>
              <a:rPr lang="en-US" sz="2000" dirty="0">
                <a:latin typeface="Bahnschrift Light Condensed" panose="020B0502040204020203" pitchFamily="34" charset="0"/>
              </a:rPr>
              <a:t>Despite this, farmer suicides have increased in India, with over 300,000 farmers taking their own lives between 1995 and 2015.</a:t>
            </a:r>
          </a:p>
          <a:p>
            <a:pPr>
              <a:lnSpc>
                <a:spcPct val="100000"/>
              </a:lnSpc>
              <a:buFont typeface="Arial" panose="020B0604020202020204" pitchFamily="34" charset="0"/>
              <a:buChar char="•"/>
            </a:pPr>
            <a:r>
              <a:rPr lang="en-US" sz="2000" b="0" i="0" dirty="0">
                <a:effectLst/>
                <a:latin typeface="Bahnschrift Light Condensed" panose="020B0502040204020203" pitchFamily="34" charset="0"/>
              </a:rPr>
              <a:t>It is a critical issue that requires attention and support from the government and society to address the root causes and provide necessary resources for farmers in distress</a:t>
            </a:r>
            <a:endParaRPr lang="en-US" sz="2000" dirty="0">
              <a:latin typeface="Bahnschrift Light Condensed" panose="020B0502040204020203" pitchFamily="34" charset="0"/>
            </a:endParaRPr>
          </a:p>
          <a:p>
            <a:pPr marL="0" indent="0">
              <a:lnSpc>
                <a:spcPct val="100000"/>
              </a:lnSpc>
              <a:buNone/>
            </a:pPr>
            <a:endParaRPr lang="en-US" sz="1800" dirty="0">
              <a:latin typeface="Bahnschrift Light Condensed" panose="020B0502040204020203" pitchFamily="34" charset="0"/>
            </a:endParaRPr>
          </a:p>
          <a:p>
            <a:pPr>
              <a:lnSpc>
                <a:spcPct val="100000"/>
              </a:lnSpc>
            </a:pPr>
            <a:endParaRPr lang="en-US" sz="1800" dirty="0">
              <a:latin typeface="Bahnschrift Light Condensed" panose="020B0502040204020203" pitchFamily="34" charset="0"/>
            </a:endParaRPr>
          </a:p>
        </p:txBody>
      </p:sp>
      <p:pic>
        <p:nvPicPr>
          <p:cNvPr id="7" name="Picture 6" descr="Elevated view of marsh and tidelands at dusk">
            <a:extLst>
              <a:ext uri="{FF2B5EF4-FFF2-40B4-BE49-F238E27FC236}">
                <a16:creationId xmlns:a16="http://schemas.microsoft.com/office/drawing/2014/main" id="{9C2CEFE8-E35C-370E-D52B-A23F1D9E127E}"/>
              </a:ext>
            </a:extLst>
          </p:cNvPr>
          <p:cNvPicPr>
            <a:picLocks noChangeAspect="1"/>
          </p:cNvPicPr>
          <p:nvPr/>
        </p:nvPicPr>
        <p:blipFill rotWithShape="1">
          <a:blip r:embed="rId2"/>
          <a:srcRect l="37207" r="23367" b="-1"/>
          <a:stretch/>
        </p:blipFill>
        <p:spPr>
          <a:xfrm>
            <a:off x="8141399" y="10"/>
            <a:ext cx="4050601" cy="6857990"/>
          </a:xfrm>
          <a:custGeom>
            <a:avLst/>
            <a:gdLst/>
            <a:ahLst/>
            <a:cxnLst/>
            <a:rect l="l" t="t" r="r" b="b"/>
            <a:pathLst>
              <a:path w="4050601" h="6858000">
                <a:moveTo>
                  <a:pt x="26697" y="0"/>
                </a:moveTo>
                <a:lnTo>
                  <a:pt x="4050601" y="0"/>
                </a:lnTo>
                <a:lnTo>
                  <a:pt x="4050601" y="6858000"/>
                </a:lnTo>
                <a:lnTo>
                  <a:pt x="28376" y="6858000"/>
                </a:lnTo>
                <a:lnTo>
                  <a:pt x="28782" y="6851321"/>
                </a:lnTo>
                <a:cubicBezTo>
                  <a:pt x="31911" y="6730915"/>
                  <a:pt x="35027" y="6610471"/>
                  <a:pt x="38157" y="6489990"/>
                </a:cubicBezTo>
                <a:cubicBezTo>
                  <a:pt x="38284" y="6484913"/>
                  <a:pt x="39171" y="6479963"/>
                  <a:pt x="39171" y="6474886"/>
                </a:cubicBezTo>
                <a:cubicBezTo>
                  <a:pt x="48166" y="6361042"/>
                  <a:pt x="53107" y="6247198"/>
                  <a:pt x="18899" y="6136019"/>
                </a:cubicBezTo>
                <a:cubicBezTo>
                  <a:pt x="15871" y="6125573"/>
                  <a:pt x="14262" y="6114773"/>
                  <a:pt x="14084" y="6103909"/>
                </a:cubicBezTo>
                <a:cubicBezTo>
                  <a:pt x="12413" y="6006983"/>
                  <a:pt x="16644" y="5910056"/>
                  <a:pt x="26754" y="5813650"/>
                </a:cubicBezTo>
                <a:cubicBezTo>
                  <a:pt x="31949" y="5754507"/>
                  <a:pt x="26754" y="5694475"/>
                  <a:pt x="43478" y="5635967"/>
                </a:cubicBezTo>
                <a:cubicBezTo>
                  <a:pt x="50864" y="5606890"/>
                  <a:pt x="55109" y="5577103"/>
                  <a:pt x="56147" y="5547125"/>
                </a:cubicBezTo>
                <a:cubicBezTo>
                  <a:pt x="59948" y="5474529"/>
                  <a:pt x="38537" y="5406248"/>
                  <a:pt x="18139" y="5337713"/>
                </a:cubicBezTo>
                <a:cubicBezTo>
                  <a:pt x="7370" y="5301414"/>
                  <a:pt x="-5426" y="5264355"/>
                  <a:pt x="2429" y="5226280"/>
                </a:cubicBezTo>
                <a:cubicBezTo>
                  <a:pt x="16707" y="5167720"/>
                  <a:pt x="24854" y="5107828"/>
                  <a:pt x="26754" y="5047581"/>
                </a:cubicBezTo>
                <a:cubicBezTo>
                  <a:pt x="26754" y="5004937"/>
                  <a:pt x="16365" y="4963181"/>
                  <a:pt x="20039" y="4920664"/>
                </a:cubicBezTo>
                <a:cubicBezTo>
                  <a:pt x="28211" y="4838181"/>
                  <a:pt x="30238" y="4755203"/>
                  <a:pt x="26121" y="4672415"/>
                </a:cubicBezTo>
                <a:cubicBezTo>
                  <a:pt x="26095" y="4639315"/>
                  <a:pt x="29846" y="4606317"/>
                  <a:pt x="37270" y="4574054"/>
                </a:cubicBezTo>
                <a:cubicBezTo>
                  <a:pt x="46506" y="4517120"/>
                  <a:pt x="48419" y="4459246"/>
                  <a:pt x="42971" y="4401829"/>
                </a:cubicBezTo>
                <a:cubicBezTo>
                  <a:pt x="37016" y="4335324"/>
                  <a:pt x="19279" y="4269835"/>
                  <a:pt x="14845" y="4203331"/>
                </a:cubicBezTo>
                <a:cubicBezTo>
                  <a:pt x="7876" y="4093167"/>
                  <a:pt x="17759" y="3983003"/>
                  <a:pt x="27514" y="3873347"/>
                </a:cubicBezTo>
                <a:cubicBezTo>
                  <a:pt x="35116" y="3803010"/>
                  <a:pt x="37143" y="3732178"/>
                  <a:pt x="33596" y="3661523"/>
                </a:cubicBezTo>
                <a:cubicBezTo>
                  <a:pt x="29161" y="3605426"/>
                  <a:pt x="22193" y="3549329"/>
                  <a:pt x="20926" y="3493232"/>
                </a:cubicBezTo>
                <a:cubicBezTo>
                  <a:pt x="18646" y="3392967"/>
                  <a:pt x="19532" y="3292703"/>
                  <a:pt x="25360" y="3192439"/>
                </a:cubicBezTo>
                <a:cubicBezTo>
                  <a:pt x="28274" y="3142180"/>
                  <a:pt x="32962" y="3092429"/>
                  <a:pt x="34989" y="3041789"/>
                </a:cubicBezTo>
                <a:cubicBezTo>
                  <a:pt x="37016" y="2991149"/>
                  <a:pt x="41071" y="2940002"/>
                  <a:pt x="29542" y="2890377"/>
                </a:cubicBezTo>
                <a:cubicBezTo>
                  <a:pt x="10030" y="2805978"/>
                  <a:pt x="24347" y="2721959"/>
                  <a:pt x="28528" y="2637813"/>
                </a:cubicBezTo>
                <a:cubicBezTo>
                  <a:pt x="31062" y="2585523"/>
                  <a:pt x="46266" y="2531964"/>
                  <a:pt x="32836" y="2481198"/>
                </a:cubicBezTo>
                <a:cubicBezTo>
                  <a:pt x="11677" y="2401621"/>
                  <a:pt x="25487" y="2323694"/>
                  <a:pt x="32836" y="2245386"/>
                </a:cubicBezTo>
                <a:cubicBezTo>
                  <a:pt x="41311" y="2171280"/>
                  <a:pt x="39816" y="2096361"/>
                  <a:pt x="28401" y="2022648"/>
                </a:cubicBezTo>
                <a:cubicBezTo>
                  <a:pt x="14084" y="1949518"/>
                  <a:pt x="14084" y="1874307"/>
                  <a:pt x="28401" y="1801178"/>
                </a:cubicBezTo>
                <a:cubicBezTo>
                  <a:pt x="40260" y="1740816"/>
                  <a:pt x="41628" y="1678868"/>
                  <a:pt x="32455" y="1618037"/>
                </a:cubicBezTo>
                <a:cubicBezTo>
                  <a:pt x="26247" y="1574505"/>
                  <a:pt x="15098" y="1531226"/>
                  <a:pt x="13578" y="1487694"/>
                </a:cubicBezTo>
                <a:cubicBezTo>
                  <a:pt x="10436" y="1396656"/>
                  <a:pt x="12298" y="1305517"/>
                  <a:pt x="19153" y="1214696"/>
                </a:cubicBezTo>
                <a:cubicBezTo>
                  <a:pt x="27134" y="1111259"/>
                  <a:pt x="42464" y="1008202"/>
                  <a:pt x="31822" y="904004"/>
                </a:cubicBezTo>
                <a:cubicBezTo>
                  <a:pt x="28148" y="868213"/>
                  <a:pt x="20673" y="832549"/>
                  <a:pt x="19913" y="796632"/>
                </a:cubicBezTo>
                <a:cubicBezTo>
                  <a:pt x="18266" y="729366"/>
                  <a:pt x="17505" y="662989"/>
                  <a:pt x="21306" y="593565"/>
                </a:cubicBezTo>
                <a:cubicBezTo>
                  <a:pt x="25107" y="524142"/>
                  <a:pt x="39550" y="453703"/>
                  <a:pt x="29795" y="385549"/>
                </a:cubicBezTo>
                <a:cubicBezTo>
                  <a:pt x="20039" y="317394"/>
                  <a:pt x="26374" y="250382"/>
                  <a:pt x="32709" y="183497"/>
                </a:cubicBezTo>
                <a:cubicBezTo>
                  <a:pt x="35750" y="151705"/>
                  <a:pt x="37809" y="120261"/>
                  <a:pt x="37254" y="88945"/>
                </a:cubicBezTo>
                <a:close/>
              </a:path>
            </a:pathLst>
          </a:custGeom>
        </p:spPr>
      </p:pic>
    </p:spTree>
    <p:extLst>
      <p:ext uri="{BB962C8B-B14F-4D97-AF65-F5344CB8AC3E}">
        <p14:creationId xmlns:p14="http://schemas.microsoft.com/office/powerpoint/2010/main" val="21296095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956A0-62E3-4FA1-B18C-8913F4DA8D93}"/>
              </a:ext>
            </a:extLst>
          </p:cNvPr>
          <p:cNvSpPr>
            <a:spLocks noGrp="1"/>
          </p:cNvSpPr>
          <p:nvPr>
            <p:ph type="title"/>
          </p:nvPr>
        </p:nvSpPr>
        <p:spPr/>
        <p:txBody>
          <a:bodyPr/>
          <a:lstStyle/>
          <a:p>
            <a:r>
              <a:rPr lang="en-US" dirty="0"/>
              <a:t>Reasons For Farmer Suicides</a:t>
            </a:r>
          </a:p>
        </p:txBody>
      </p:sp>
      <p:sp>
        <p:nvSpPr>
          <p:cNvPr id="3" name="Content Placeholder 2">
            <a:extLst>
              <a:ext uri="{FF2B5EF4-FFF2-40B4-BE49-F238E27FC236}">
                <a16:creationId xmlns:a16="http://schemas.microsoft.com/office/drawing/2014/main" id="{F46F3A4D-F7DB-269B-259C-AA2AFB40597A}"/>
              </a:ext>
            </a:extLst>
          </p:cNvPr>
          <p:cNvSpPr>
            <a:spLocks noGrp="1"/>
          </p:cNvSpPr>
          <p:nvPr>
            <p:ph idx="1"/>
          </p:nvPr>
        </p:nvSpPr>
        <p:spPr/>
        <p:txBody>
          <a:bodyPr>
            <a:normAutofit fontScale="85000" lnSpcReduction="20000"/>
          </a:bodyPr>
          <a:lstStyle/>
          <a:p>
            <a:r>
              <a:rPr lang="en-US" dirty="0"/>
              <a:t>Inability to pay the debt</a:t>
            </a:r>
          </a:p>
          <a:p>
            <a:r>
              <a:rPr lang="en-US" dirty="0"/>
              <a:t>Lack of Proper irrigation</a:t>
            </a:r>
          </a:p>
          <a:p>
            <a:r>
              <a:rPr lang="en-US" dirty="0"/>
              <a:t>Green Revolution</a:t>
            </a:r>
          </a:p>
          <a:p>
            <a:r>
              <a:rPr lang="en-US" dirty="0"/>
              <a:t> Unfavorable government policies</a:t>
            </a:r>
          </a:p>
          <a:p>
            <a:r>
              <a:rPr lang="en-US" dirty="0"/>
              <a:t>Damaging of crops due to bad weather, pests(locust attacks)</a:t>
            </a:r>
          </a:p>
          <a:p>
            <a:r>
              <a:rPr lang="en-US" dirty="0"/>
              <a:t>Overdependence on monsoon</a:t>
            </a:r>
          </a:p>
          <a:p>
            <a:r>
              <a:rPr lang="en-US" dirty="0"/>
              <a:t>Expensive Technologies</a:t>
            </a:r>
          </a:p>
          <a:p>
            <a:r>
              <a:rPr lang="en-US" dirty="0"/>
              <a:t>Rising cost of cultivation</a:t>
            </a:r>
          </a:p>
          <a:p>
            <a:r>
              <a:rPr lang="en-US" dirty="0"/>
              <a:t>Unsatisfactory realization of prices in farming</a:t>
            </a:r>
          </a:p>
          <a:p>
            <a:pPr marL="0" indent="0">
              <a:buNone/>
            </a:pPr>
            <a:endParaRPr lang="en-US" dirty="0"/>
          </a:p>
          <a:p>
            <a:endParaRPr lang="en-US" dirty="0"/>
          </a:p>
        </p:txBody>
      </p:sp>
    </p:spTree>
    <p:extLst>
      <p:ext uri="{BB962C8B-B14F-4D97-AF65-F5344CB8AC3E}">
        <p14:creationId xmlns:p14="http://schemas.microsoft.com/office/powerpoint/2010/main" val="22992991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SketchyVTI">
  <a:themeElements>
    <a:clrScheme name="AnalogousFromRegularSeedRightStep">
      <a:dk1>
        <a:srgbClr val="000000"/>
      </a:dk1>
      <a:lt1>
        <a:srgbClr val="FFFFFF"/>
      </a:lt1>
      <a:dk2>
        <a:srgbClr val="413424"/>
      </a:dk2>
      <a:lt2>
        <a:srgbClr val="E3E8E2"/>
      </a:lt2>
      <a:accent1>
        <a:srgbClr val="D429E7"/>
      </a:accent1>
      <a:accent2>
        <a:srgbClr val="D51799"/>
      </a:accent2>
      <a:accent3>
        <a:srgbClr val="E7295C"/>
      </a:accent3>
      <a:accent4>
        <a:srgbClr val="D53417"/>
      </a:accent4>
      <a:accent5>
        <a:srgbClr val="E49126"/>
      </a:accent5>
      <a:accent6>
        <a:srgbClr val="AAA812"/>
      </a:accent6>
      <a:hlink>
        <a:srgbClr val="3B9431"/>
      </a:hlink>
      <a:folHlink>
        <a:srgbClr val="7F7F7F"/>
      </a:folHlink>
    </a:clrScheme>
    <a:fontScheme name="Custom 1">
      <a:majorFont>
        <a:latin typeface="Modern Love"/>
        <a:ea typeface=""/>
        <a:cs typeface=""/>
      </a:majorFont>
      <a:minorFont>
        <a:latin typeface="Söh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86"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6AB4175-3F41-475C-9C68-42A916079B46}">
  <we:reference id="f12c312d-282a-4734-8843-05915fdfef0b" version="4.3.3.0" store="EXCatalog" storeType="EXCatalog"/>
  <we:alternateReferences>
    <we:reference id="WA104178141" version="4.3.3.0" store="en-IN"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3278A28EEA97D48A7185BAB0ADD23D0" ma:contentTypeVersion="4" ma:contentTypeDescription="Create a new document." ma:contentTypeScope="" ma:versionID="9f9097f295c19f200d3d9371d5d4365d">
  <xsd:schema xmlns:xsd="http://www.w3.org/2001/XMLSchema" xmlns:xs="http://www.w3.org/2001/XMLSchema" xmlns:p="http://schemas.microsoft.com/office/2006/metadata/properties" xmlns:ns2="1bdeda23-9c2b-4dd4-9f33-26fb157f4cc6" xmlns:ns3="e54ebed8-a7c8-4715-b082-223c5f1ad7cd" targetNamespace="http://schemas.microsoft.com/office/2006/metadata/properties" ma:root="true" ma:fieldsID="21158037d150e7409d1a4f9feb255324" ns2:_="" ns3:_="">
    <xsd:import namespace="1bdeda23-9c2b-4dd4-9f33-26fb157f4cc6"/>
    <xsd:import namespace="e54ebed8-a7c8-4715-b082-223c5f1ad7c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deda23-9c2b-4dd4-9f33-26fb157f4c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54ebed8-a7c8-4715-b082-223c5f1ad7c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A80712-D700-452F-8822-4441D348B5A5}">
  <ds:schemaRefs>
    <ds:schemaRef ds:uri="http://schemas.microsoft.com/office/2006/metadata/properties"/>
    <ds:schemaRef ds:uri="http://www.w3.org/2000/xmlns/"/>
    <ds:schemaRef ds:uri="5bf55281-6736-4dcc-8e6a-b2c69f0e2893"/>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FEE60C2D-EC87-4459-AD1F-8768A60A2D0A}"/>
</file>

<file path=customXml/itemProps3.xml><?xml version="1.0" encoding="utf-8"?>
<ds:datastoreItem xmlns:ds="http://schemas.openxmlformats.org/officeDocument/2006/customXml" ds:itemID="{1608821E-A68A-4043-A9FE-61D5CF58FE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Gallery</Template>
  <TotalTime>0</TotalTime>
  <Words>2084</Words>
  <Application>Microsoft Office PowerPoint</Application>
  <PresentationFormat>Widescreen</PresentationFormat>
  <Paragraphs>145</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SketchyVTI</vt:lpstr>
      <vt:lpstr>Suicide</vt:lpstr>
      <vt:lpstr>Definition</vt:lpstr>
      <vt:lpstr>Contents</vt:lpstr>
      <vt:lpstr>Theories Analyzing Suicide Rates</vt:lpstr>
      <vt:lpstr>Background and Significance of the topic</vt:lpstr>
      <vt:lpstr>Farmer Suicides</vt:lpstr>
      <vt:lpstr>Relation with Durkheim theory</vt:lpstr>
      <vt:lpstr>Background</vt:lpstr>
      <vt:lpstr>Reasons For Farmer Suicides</vt:lpstr>
      <vt:lpstr>Impact of Farmer suicide</vt:lpstr>
      <vt:lpstr>Stats about farmer Suicides</vt:lpstr>
      <vt:lpstr>Solutions</vt:lpstr>
      <vt:lpstr>Student and Youth Suicides</vt:lpstr>
      <vt:lpstr>PowerPoint Presentation</vt:lpstr>
      <vt:lpstr>Background</vt:lpstr>
      <vt:lpstr>Stats about Student Suicides</vt:lpstr>
      <vt:lpstr>Stats about student suicides</vt:lpstr>
      <vt:lpstr>Solutions to Student Suicides</vt:lpstr>
      <vt:lpstr>Suicide among women in India and China </vt:lpstr>
      <vt:lpstr>PowerPoint Presentation</vt:lpstr>
      <vt:lpstr>Background</vt:lpstr>
      <vt:lpstr>Reasons (India)</vt:lpstr>
      <vt:lpstr>Reasons (China)</vt:lpstr>
      <vt:lpstr>Statistics(India)</vt:lpstr>
      <vt:lpstr>Statistics(China)</vt:lpstr>
      <vt:lpstr>Solutions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Suicide</dc:title>
  <dc:creator>Divyam Ranjan Jha</dc:creator>
  <cp:lastModifiedBy>Divyam Ranjan Jha</cp:lastModifiedBy>
  <cp:revision>38</cp:revision>
  <dcterms:created xsi:type="dcterms:W3CDTF">2023-04-07T11:23:34Z</dcterms:created>
  <dcterms:modified xsi:type="dcterms:W3CDTF">2023-04-27T18:41:37Z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0x01010013278A28EEA97D48A7185BAB0ADD23D0</vt:lpwstr>
  </property>
</Properties>
</file>